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47" r:id="rId3"/>
    <p:sldId id="389" r:id="rId4"/>
    <p:sldId id="401" r:id="rId5"/>
    <p:sldId id="349" r:id="rId6"/>
    <p:sldId id="390" r:id="rId7"/>
    <p:sldId id="351" r:id="rId8"/>
    <p:sldId id="357" r:id="rId9"/>
    <p:sldId id="358" r:id="rId10"/>
    <p:sldId id="359" r:id="rId11"/>
    <p:sldId id="391" r:id="rId12"/>
    <p:sldId id="392" r:id="rId13"/>
    <p:sldId id="361" r:id="rId14"/>
    <p:sldId id="362" r:id="rId15"/>
    <p:sldId id="363" r:id="rId16"/>
    <p:sldId id="410" r:id="rId17"/>
    <p:sldId id="364" r:id="rId18"/>
    <p:sldId id="365" r:id="rId19"/>
    <p:sldId id="366" r:id="rId20"/>
    <p:sldId id="395" r:id="rId21"/>
    <p:sldId id="396" r:id="rId22"/>
    <p:sldId id="397" r:id="rId23"/>
    <p:sldId id="398" r:id="rId24"/>
    <p:sldId id="399" r:id="rId25"/>
    <p:sldId id="373" r:id="rId26"/>
    <p:sldId id="400" r:id="rId27"/>
    <p:sldId id="394" r:id="rId28"/>
    <p:sldId id="393" r:id="rId29"/>
    <p:sldId id="376" r:id="rId30"/>
    <p:sldId id="321" r:id="rId31"/>
    <p:sldId id="322" r:id="rId32"/>
    <p:sldId id="323" r:id="rId33"/>
    <p:sldId id="324" r:id="rId34"/>
    <p:sldId id="409" r:id="rId35"/>
    <p:sldId id="403" r:id="rId36"/>
    <p:sldId id="377" r:id="rId37"/>
    <p:sldId id="326" r:id="rId38"/>
    <p:sldId id="327" r:id="rId39"/>
    <p:sldId id="378" r:id="rId40"/>
    <p:sldId id="379" r:id="rId41"/>
    <p:sldId id="408" r:id="rId42"/>
    <p:sldId id="380" r:id="rId43"/>
    <p:sldId id="381" r:id="rId44"/>
    <p:sldId id="382" r:id="rId45"/>
    <p:sldId id="383" r:id="rId46"/>
    <p:sldId id="402" r:id="rId47"/>
    <p:sldId id="384" r:id="rId48"/>
    <p:sldId id="386" r:id="rId49"/>
    <p:sldId id="385" r:id="rId50"/>
    <p:sldId id="404" r:id="rId51"/>
    <p:sldId id="407" r:id="rId52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200C0"/>
    <a:srgbClr val="290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5"/>
    <p:restoredTop sz="99794" autoAdjust="0"/>
  </p:normalViewPr>
  <p:slideViewPr>
    <p:cSldViewPr>
      <p:cViewPr varScale="1">
        <p:scale>
          <a:sx n="113" d="100"/>
          <a:sy n="113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9/17/21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9/17/21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1 – Mở đầu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98CFA-ADBD-41C4-B6C7-B161AA6115AA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/>
              <a:t>Chương 1 – Mở đầu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1 – Mở đầu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1 – Mở đầu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/>
              <a:t>Chương 1 – Mở đầu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tiff"/><Relationship Id="rId4" Type="http://schemas.openxmlformats.org/officeDocument/2006/relationships/image" Target="../media/image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6TcD6DcSRUE&amp;t=19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tiff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33.png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1752600"/>
          </a:xfrm>
        </p:spPr>
        <p:txBody>
          <a:bodyPr>
            <a:normAutofit/>
          </a:bodyPr>
          <a:lstStyle/>
          <a:p>
            <a:pPr algn="l"/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CHƯƠNG 1: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mở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đầu</a:t>
            </a:r>
            <a:endParaRPr lang="en-US" sz="44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Mạng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viễn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12374826"/>
              </p:ext>
            </p:extLst>
          </p:nvPr>
        </p:nvGraphicFramePr>
        <p:xfrm>
          <a:off x="228600" y="1676400"/>
          <a:ext cx="8686800" cy="4108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1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Mạng viễn thông tương tự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Mạng viễn thông số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1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truyền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tự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truyền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8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truyền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đường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dây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thuê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bao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tự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truyền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đường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dây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thuê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bao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8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nút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chuyển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mạch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tự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nút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chuyển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mạch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tín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Lịch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viễn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1600" y="2819400"/>
            <a:ext cx="64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=dLzgRU25tXM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"/>
          </p:nvPr>
        </p:nvSpPr>
        <p:spPr>
          <a:xfrm>
            <a:off x="2514600" y="1752600"/>
            <a:ext cx="8686800" cy="4419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Hoạt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động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nhóm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số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1: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Xem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đoạn</a:t>
            </a:r>
            <a:r>
              <a:rPr lang="en-US" sz="2200" dirty="0">
                <a:latin typeface="Arial"/>
                <a:cs typeface="Arial"/>
              </a:rPr>
              <a:t> video </a:t>
            </a:r>
            <a:r>
              <a:rPr lang="en-US" sz="2200" dirty="0" err="1">
                <a:latin typeface="Arial"/>
                <a:cs typeface="Arial"/>
              </a:rPr>
              <a:t>sau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bày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viễn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Họp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nhóm</a:t>
            </a:r>
            <a:r>
              <a:rPr lang="en-US" sz="2200" dirty="0">
                <a:latin typeface="Arial"/>
                <a:cs typeface="Arial"/>
              </a:rPr>
              <a:t> qua MST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Nộp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assignment, </a:t>
            </a:r>
            <a:r>
              <a:rPr lang="en-US" sz="2200" dirty="0" err="1">
                <a:latin typeface="Arial"/>
                <a:cs typeface="Arial"/>
              </a:rPr>
              <a:t>dạng</a:t>
            </a:r>
            <a:r>
              <a:rPr lang="en-US" sz="2200" dirty="0">
                <a:latin typeface="Arial"/>
                <a:cs typeface="Arial"/>
              </a:rPr>
              <a:t> file pdf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Thời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gian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lang="en-US" sz="2200" dirty="0">
                <a:latin typeface="Arial"/>
                <a:cs typeface="Arial"/>
              </a:rPr>
              <a:t> 1 </a:t>
            </a:r>
            <a:r>
              <a:rPr lang="en-US" sz="2200" dirty="0" err="1">
                <a:latin typeface="Arial"/>
                <a:cs typeface="Arial"/>
              </a:rPr>
              <a:t>tiết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Lưu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ý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ghi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buổi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họp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nhóm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41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cơ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bản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Hệ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thống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thông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tin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và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hệ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thống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thông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tin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số</a:t>
            </a:r>
            <a:endParaRPr lang="en-US" sz="24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Ôn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tập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về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tín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&amp;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phổ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419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latin typeface="Arial"/>
                <a:cs typeface="Arial"/>
              </a:rPr>
              <a:t>Hệ thống thông tin đơn giản nhất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524000" y="1676400"/>
            <a:ext cx="6324600" cy="827088"/>
            <a:chOff x="2880" y="2153"/>
            <a:chExt cx="5904" cy="583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880" y="2153"/>
              <a:ext cx="1296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vi-VN" sz="2000" b="1" dirty="0">
                  <a:latin typeface="Times New Roman" pitchFamily="18" charset="0"/>
                  <a:cs typeface="Times New Roman" pitchFamily="18" charset="0"/>
                </a:rPr>
                <a:t>Nguồn tin</a:t>
              </a:r>
              <a:endParaRPr lang="vi-VN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5184" y="2160"/>
              <a:ext cx="1296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vi-VN" sz="2000" b="1" dirty="0">
                  <a:latin typeface="Times New Roman" pitchFamily="18" charset="0"/>
                  <a:cs typeface="Times New Roman" pitchFamily="18" charset="0"/>
                </a:rPr>
                <a:t>Kênh tin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7632" y="2153"/>
              <a:ext cx="1152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CC66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vi-VN" sz="2000" b="1">
                  <a:latin typeface="Times New Roman" pitchFamily="18" charset="0"/>
                  <a:cs typeface="Times New Roman" pitchFamily="18" charset="0"/>
                </a:rPr>
                <a:t>Nhận tin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4176" y="2441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6480" y="2441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9200" y="2895600"/>
            <a:ext cx="6858000" cy="1015663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Nguồn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tập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hợp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mà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dùng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để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lập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bản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khác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nhau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để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truyền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đi</a:t>
            </a:r>
            <a:endParaRPr lang="vi-VN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4089737"/>
            <a:ext cx="6858000" cy="1015663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Kênh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nơi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hình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thành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truyền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tín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mang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đồng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thời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sinh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ra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nhiễu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phá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hủy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</a:t>
            </a:r>
            <a:endParaRPr lang="vi-VN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334000"/>
            <a:ext cx="6858000" cy="1015663"/>
          </a:xfrm>
          <a:prstGeom prst="rect">
            <a:avLst/>
          </a:prstGeom>
          <a:ln w="28575">
            <a:solidFill>
              <a:srgbClr val="CC66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Nhận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cơ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cấu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khôi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phục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lại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 ban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đầu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tín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lấy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ở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đầu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ra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cs typeface="Arial"/>
              </a:rPr>
              <a:t>kênh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tin.</a:t>
            </a:r>
            <a:endParaRPr lang="vi-VN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Phân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86800" cy="2590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392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Dựa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trên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cơ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sở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loại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đưa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vào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kênh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1392"/>
              </a:spcBef>
            </a:pP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1392"/>
              </a:spcBef>
            </a:pP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endParaRPr lang="vi-VN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1392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Ưu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so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0678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lũy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Thích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liệu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nén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liệu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giúp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hưởng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giao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thoa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Gia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việc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dụng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Giúp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chuẩn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kiểu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gốc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vụ</a:t>
            </a:r>
            <a:r>
              <a:rPr lang="en-US" sz="2200" dirty="0">
                <a:latin typeface="Arial"/>
                <a:cs typeface="Arial"/>
              </a:rPr>
              <a:t>. . .</a:t>
            </a: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sở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vụ</a:t>
            </a:r>
            <a:r>
              <a:rPr lang="en-US" sz="2200" dirty="0">
                <a:latin typeface="Arial"/>
                <a:cs typeface="Arial"/>
              </a:rPr>
              <a:t> ISDN</a:t>
            </a:r>
            <a:endParaRPr lang="vi-VN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defRPr/>
            </a:pPr>
            <a:r>
              <a:rPr lang="vi-VN" sz="2200" dirty="0">
                <a:latin typeface="Arial"/>
                <a:cs typeface="Arial"/>
              </a:rPr>
              <a:t>Có thể ứng dụng công nghệ máy tính</a:t>
            </a: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Khuyết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so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86800" cy="3962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400" dirty="0" err="1">
                <a:latin typeface="Arial"/>
                <a:cs typeface="Arial"/>
              </a:rPr>
              <a:t>Yêu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cầu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băng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lớn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khi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truyền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400" dirty="0" err="1">
                <a:latin typeface="Arial"/>
                <a:cs typeface="Arial"/>
              </a:rPr>
              <a:t>Đồng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bộ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phức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tạp</a:t>
            </a:r>
            <a:endParaRPr lang="vi-VN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400" dirty="0">
                <a:latin typeface="Arial"/>
                <a:cs typeface="Arial"/>
              </a:rPr>
              <a:t>Lỗi lượng tử hóa và chồng phổ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65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2" descr="IF WE HOLD ON TOGETHER” – Peace For Earth Peace For Ourselves">
            <a:extLst>
              <a:ext uri="{FF2B5EF4-FFF2-40B4-BE49-F238E27FC236}">
                <a16:creationId xmlns:a16="http://schemas.microsoft.com/office/drawing/2014/main" id="{FED65F7B-27A6-6A4E-BBB1-D0A3B8A3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500"/>
            <a:ext cx="9144000" cy="54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76200" y="1219200"/>
            <a:ext cx="8369300" cy="1717675"/>
            <a:chOff x="48" y="768"/>
            <a:chExt cx="5272" cy="1082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rgbClr val="FFFFFF"/>
                </a:gs>
                <a:gs pos="100000">
                  <a:srgbClr val="FF99CC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>
                  <a:latin typeface="Times New Roman" pitchFamily="18" charset="0"/>
                  <a:cs typeface="Times New Roman" pitchFamily="18" charset="0"/>
                </a:rPr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5000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50000">
                  <a:srgbClr val="FFFFFF"/>
                </a:gs>
                <a:gs pos="100000">
                  <a:srgbClr val="CCFFCC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FFFFFF"/>
                </a:gs>
                <a:gs pos="100000">
                  <a:srgbClr val="00FFFF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5" name="Line 42"/>
            <p:cNvSpPr>
              <a:spLocks noChangeShapeType="1"/>
            </p:cNvSpPr>
            <p:nvPr/>
          </p:nvSpPr>
          <p:spPr bwMode="auto">
            <a:xfrm>
              <a:off x="288" y="999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6" name="Text Box 43"/>
            <p:cNvSpPr txBox="1">
              <a:spLocks noChangeArrowheads="1"/>
            </p:cNvSpPr>
            <p:nvPr/>
          </p:nvSpPr>
          <p:spPr bwMode="auto">
            <a:xfrm>
              <a:off x="48" y="768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vi-VN" b="1" dirty="0">
                  <a:latin typeface="Times New Roman" pitchFamily="18" charset="0"/>
                  <a:cs typeface="Times New Roman" pitchFamily="18" charset="0"/>
                </a:rPr>
                <a:t>   Tin         T.h số</a:t>
              </a:r>
            </a:p>
          </p:txBody>
        </p:sp>
        <p:sp>
          <p:nvSpPr>
            <p:cNvPr id="66627" name="Line 54"/>
            <p:cNvSpPr>
              <a:spLocks noChangeShapeType="1"/>
            </p:cNvSpPr>
            <p:nvPr/>
          </p:nvSpPr>
          <p:spPr bwMode="auto">
            <a:xfrm>
              <a:off x="1008" y="999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76200" y="4733925"/>
            <a:ext cx="8382000" cy="1666875"/>
            <a:chOff x="48" y="2982"/>
            <a:chExt cx="5280" cy="1050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rgbClr val="FFFFFF"/>
                </a:gs>
                <a:gs pos="100000">
                  <a:srgbClr val="FF99CC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>
                  <a:latin typeface="Times New Roman" pitchFamily="18" charset="0"/>
                  <a:cs typeface="Times New Roman" pitchFamily="18" charset="0"/>
                </a:rPr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5000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50000">
                  <a:srgbClr val="FFFFFF"/>
                </a:gs>
                <a:gs pos="100000">
                  <a:srgbClr val="CCFFCC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FFFFFF"/>
                </a:gs>
                <a:gs pos="100000">
                  <a:srgbClr val="00FFFF"/>
                </a:gs>
              </a:gsLst>
              <a:lin ang="540000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4" name="Text Box 44"/>
            <p:cNvSpPr txBox="1">
              <a:spLocks noChangeArrowheads="1"/>
            </p:cNvSpPr>
            <p:nvPr/>
          </p:nvSpPr>
          <p:spPr bwMode="auto">
            <a:xfrm>
              <a:off x="48" y="3801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vi-VN" b="1">
                  <a:latin typeface="Times New Roman" pitchFamily="18" charset="0"/>
                  <a:cs typeface="Times New Roman" pitchFamily="18" charset="0"/>
                </a:rPr>
                <a:t>   Tin         T.h số</a:t>
              </a:r>
            </a:p>
          </p:txBody>
        </p:sp>
        <p:sp>
          <p:nvSpPr>
            <p:cNvPr id="66605" name="Line 45"/>
            <p:cNvSpPr>
              <a:spLocks noChangeShapeType="1"/>
            </p:cNvSpPr>
            <p:nvPr/>
          </p:nvSpPr>
          <p:spPr bwMode="auto">
            <a:xfrm flipV="1">
              <a:off x="288" y="3353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6" name="Line 55"/>
            <p:cNvSpPr>
              <a:spLocks noChangeShapeType="1"/>
            </p:cNvSpPr>
            <p:nvPr/>
          </p:nvSpPr>
          <p:spPr bwMode="auto">
            <a:xfrm flipV="1">
              <a:off x="1008" y="3353"/>
              <a:ext cx="0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solidFill>
            <a:schemeClr val="hlink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Định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dạng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Chuyển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bit </a:t>
            </a:r>
            <a:r>
              <a:rPr lang="en-US" sz="2200" dirty="0" err="1">
                <a:latin typeface="Arial"/>
                <a:cs typeface="Arial"/>
              </a:rPr>
              <a:t>nhị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)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Nhóm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bit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/ </a:t>
            </a:r>
            <a:r>
              <a:rPr lang="en-US" sz="2200" dirty="0" err="1">
                <a:latin typeface="Arial"/>
                <a:cs typeface="Arial"/>
              </a:rPr>
              <a:t>bản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làm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tức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phù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đoạn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tiếp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theo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sau</a:t>
            </a: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Giới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cơ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bản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thống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thông</a:t>
            </a:r>
            <a:r>
              <a:rPr lang="en-US" sz="2400" dirty="0">
                <a:latin typeface="Arial"/>
                <a:cs typeface="Arial"/>
              </a:rPr>
              <a:t> tin </a:t>
            </a:r>
            <a:r>
              <a:rPr lang="en-US" sz="2400" dirty="0" err="1">
                <a:latin typeface="Arial"/>
                <a:cs typeface="Arial"/>
              </a:rPr>
              <a:t>và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hệ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thống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thông</a:t>
            </a:r>
            <a:r>
              <a:rPr lang="en-US" sz="2400" dirty="0">
                <a:latin typeface="Arial"/>
                <a:cs typeface="Arial"/>
              </a:rPr>
              <a:t> tin </a:t>
            </a:r>
            <a:r>
              <a:rPr lang="en-US" sz="2400" dirty="0" err="1">
                <a:latin typeface="Arial"/>
                <a:cs typeface="Arial"/>
              </a:rPr>
              <a:t>số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Ôn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tập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về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tín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hiệu</a:t>
            </a:r>
            <a:r>
              <a:rPr lang="en-US" sz="2400" dirty="0">
                <a:latin typeface="Arial"/>
                <a:cs typeface="Arial"/>
              </a:rPr>
              <a:t> &amp; </a:t>
            </a:r>
            <a:r>
              <a:rPr lang="en-US" sz="2400" dirty="0" err="1">
                <a:latin typeface="Arial"/>
                <a:cs typeface="Arial"/>
              </a:rPr>
              <a:t>phổ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5344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nguồn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Loại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bỏ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bit </a:t>
            </a:r>
            <a:r>
              <a:rPr lang="en-US" sz="2200" dirty="0" err="1">
                <a:latin typeface="Arial"/>
                <a:cs typeface="Arial"/>
              </a:rPr>
              <a:t>dư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thiết</a:t>
            </a:r>
            <a:r>
              <a:rPr lang="en-US" sz="2200" dirty="0">
                <a:latin typeface="Arial"/>
                <a:cs typeface="Arial"/>
              </a:rPr>
              <a:t>),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chuyển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r>
              <a:rPr lang="en-US" sz="2200" dirty="0">
                <a:latin typeface="Arial"/>
                <a:cs typeface="Arial"/>
              </a:rPr>
              <a:t> A/D </a:t>
            </a:r>
            <a:r>
              <a:rPr lang="en-US" sz="2200" dirty="0" err="1">
                <a:latin typeface="Arial"/>
                <a:cs typeface="Arial"/>
              </a:rPr>
              <a:t>ở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khâu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định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dạng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tăng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dụng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48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Mật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gốc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mật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đảm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riêng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đảm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chỉ</a:t>
            </a:r>
            <a:r>
              <a:rPr lang="en-US" sz="2200" dirty="0">
                <a:latin typeface="Arial"/>
                <a:cs typeface="Arial"/>
              </a:rPr>
              <a:t> user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đang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nó</a:t>
            </a:r>
            <a:r>
              <a:rPr lang="en-US" sz="2200" dirty="0">
                <a:latin typeface="Arial"/>
                <a:cs typeface="Arial"/>
              </a:rPr>
              <a:t>)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thực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tránh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sai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xen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)</a:t>
            </a: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80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kênh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bit </a:t>
            </a:r>
            <a:r>
              <a:rPr lang="en-US" sz="2200" dirty="0" err="1">
                <a:latin typeface="Arial"/>
                <a:cs typeface="Arial"/>
              </a:rPr>
              <a:t>dư</a:t>
            </a:r>
            <a:r>
              <a:rPr lang="en-US" sz="2200" dirty="0">
                <a:latin typeface="Arial"/>
                <a:cs typeface="Arial"/>
              </a:rPr>
              <a:t> (bit </a:t>
            </a:r>
            <a:r>
              <a:rPr lang="en-US" sz="2200" dirty="0" err="1">
                <a:latin typeface="Arial"/>
                <a:cs typeface="Arial"/>
              </a:rPr>
              <a:t>kiểm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tra</a:t>
            </a:r>
            <a:r>
              <a:rPr lang="en-US" sz="2200" dirty="0">
                <a:latin typeface="Arial"/>
                <a:cs typeface="Arial"/>
              </a:rPr>
              <a:t>) </a:t>
            </a:r>
            <a:r>
              <a:rPr lang="en-US" sz="2200" dirty="0" err="1">
                <a:latin typeface="Arial"/>
                <a:cs typeface="Arial"/>
              </a:rPr>
              <a:t>đưa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thêm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giúp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hoặc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sửa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lỗi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gây</a:t>
            </a:r>
            <a:r>
              <a:rPr lang="en-US" sz="2200" dirty="0">
                <a:latin typeface="Arial"/>
                <a:cs typeface="Arial"/>
              </a:rPr>
              <a:t> ra do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76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Ghép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kênh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và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truy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cập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Kết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giúp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nhiều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/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cùng</a:t>
            </a:r>
            <a:r>
              <a:rPr lang="en-US" sz="2200" dirty="0">
                <a:latin typeface="Arial"/>
                <a:cs typeface="Arial"/>
              </a:rPr>
              <a:t> chia </a:t>
            </a:r>
            <a:r>
              <a:rPr lang="en-US" sz="2200" dirty="0" err="1">
                <a:latin typeface="Arial"/>
                <a:cs typeface="Arial"/>
              </a:rPr>
              <a:t>sẻ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dùng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chung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nguyên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(</a:t>
            </a:r>
            <a:r>
              <a:rPr lang="en-US" sz="2200" dirty="0" err="1">
                <a:latin typeface="Arial"/>
                <a:cs typeface="Arial"/>
              </a:rPr>
              <a:t>băng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thời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gian</a:t>
            </a:r>
            <a:r>
              <a:rPr lang="en-US" sz="2200" dirty="0">
                <a:latin typeface="Arial"/>
                <a:cs typeface="Arial"/>
              </a:rPr>
              <a:t>…)</a:t>
            </a: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37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"/>
          <p:cNvSpPr txBox="1">
            <a:spLocks noRot="1" noChangeArrowheads="1"/>
          </p:cNvSpPr>
          <p:nvPr/>
        </p:nvSpPr>
        <p:spPr>
          <a:xfrm>
            <a:off x="301625" y="0"/>
            <a:ext cx="8613775" cy="9144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Hệ thống thông tin số điển hình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4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686800" cy="2895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Điều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chế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Chuyển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sóng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đích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làm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phù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endParaRPr lang="vi-VN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41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52401"/>
            <a:ext cx="8077200" cy="609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dirty="0">
                <a:latin typeface="Arial"/>
                <a:cs typeface="Arial"/>
              </a:rPr>
              <a:t>Kênh truyền (đường truyền) </a:t>
            </a:r>
          </a:p>
        </p:txBody>
      </p:sp>
      <p:sp>
        <p:nvSpPr>
          <p:cNvPr id="2621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33400" y="1371600"/>
            <a:ext cx="8153400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đường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giữa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thu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loại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hữu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tuyến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vô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tuyến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luôn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méo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giao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thoa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... </a:t>
            </a:r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Khắc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phục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suy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hao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khuếch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đại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lặp</a:t>
            </a:r>
            <a:endParaRPr 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Khắc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phục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méo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endParaRPr 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Khắc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phục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giao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thoa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52400"/>
            <a:ext cx="8077200" cy="609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dirty="0">
                <a:latin typeface="Arial"/>
                <a:cs typeface="Arial"/>
              </a:rPr>
              <a:t>Kênh truyền vô tuyến </a:t>
            </a:r>
          </a:p>
        </p:txBody>
      </p:sp>
      <p:sp>
        <p:nvSpPr>
          <p:cNvPr id="2631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Ưu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điểm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Rẻ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dễ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thực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Phù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di </a:t>
            </a:r>
            <a:r>
              <a:rPr lang="en-US" sz="2200" dirty="0" err="1">
                <a:latin typeface="Arial"/>
                <a:cs typeface="Arial"/>
              </a:rPr>
              <a:t>động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Dễ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dàng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chóng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cấu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mạng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Khuyết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điểm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Mất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mát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Giao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thoa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giữa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r>
              <a:rPr lang="en-US" sz="2200" dirty="0">
                <a:latin typeface="Arial"/>
                <a:cs typeface="Arial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>
                <a:latin typeface="Arial"/>
                <a:cs typeface="Arial"/>
              </a:rPr>
              <a:t>Dung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chế</a:t>
            </a:r>
            <a:r>
              <a:rPr lang="en-US" sz="2200" dirty="0">
                <a:latin typeface="Arial"/>
                <a:cs typeface="Arial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Ước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phức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tạp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686800" cy="3352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Bài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tập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2: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Ghi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thứ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khâu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điển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hình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bên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phát</a:t>
            </a:r>
            <a:r>
              <a:rPr lang="en-US" sz="2200" dirty="0">
                <a:latin typeface="Arial"/>
                <a:cs typeface="Arial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này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thực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nhiệm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vụ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gì</a:t>
            </a:r>
            <a:r>
              <a:rPr lang="en-US" sz="2200" dirty="0">
                <a:latin typeface="Arial"/>
                <a:cs typeface="Arial"/>
              </a:rPr>
              <a:t>?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này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bắt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buộc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phải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bỏ</a:t>
            </a:r>
            <a:r>
              <a:rPr lang="en-US" sz="2200" dirty="0">
                <a:latin typeface="Arial"/>
                <a:cs typeface="Arial"/>
              </a:rPr>
              <a:t> qua </a:t>
            </a:r>
            <a:r>
              <a:rPr lang="en-US" sz="2200" dirty="0" err="1">
                <a:latin typeface="Arial"/>
                <a:cs typeface="Arial"/>
              </a:rPr>
              <a:t>khi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15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phút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371363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cơ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bản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Hệ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thống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và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hệ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thống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số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Ôn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tập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về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&amp;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phổ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94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Phân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định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ngẫu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nhiên</a:t>
            </a:r>
            <a:endParaRPr lang="en-US" sz="2200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hoàn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hoàn</a:t>
            </a:r>
            <a:endParaRPr lang="en-US" sz="2200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tục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rời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rạc</a:t>
            </a:r>
            <a:endParaRPr lang="en-US" sz="2200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công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endParaRPr lang="en-US" sz="2200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multimedia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Giới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cơ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bản</a:t>
            </a:r>
            <a:endParaRPr lang="en-US" sz="24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Hệ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thống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và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hệ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thống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số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Ôn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tập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về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tín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&amp;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phổ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33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1"/>
            <a:ext cx="9144000" cy="762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&amp; </a:t>
            </a:r>
            <a:r>
              <a:rPr lang="en-US" dirty="0" err="1">
                <a:latin typeface="Arial"/>
                <a:cs typeface="Arial"/>
              </a:rPr>
              <a:t>ngẫu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nhiên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76200" y="1295400"/>
            <a:ext cx="4495800" cy="52578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b="1" dirty="0">
                <a:latin typeface="Arial"/>
                <a:cs typeface="Arial"/>
              </a:rPr>
              <a:t>      		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xác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định</a:t>
            </a:r>
            <a:endParaRPr lang="en-US" sz="22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  -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theo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thời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gian</a:t>
            </a:r>
            <a:endParaRPr lang="en-US" sz="22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   -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rõ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thời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điểm</a:t>
            </a:r>
            <a:endParaRPr lang="en-US" sz="22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   -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biểu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diễn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theo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b="1" i="1" dirty="0">
                <a:latin typeface="Arial"/>
                <a:cs typeface="Arial"/>
              </a:rPr>
              <a:t>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đồ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thị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4800600" y="1295400"/>
            <a:ext cx="4343400" cy="384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>
                <a:latin typeface="Arial"/>
                <a:cs typeface="Arial"/>
              </a:rPr>
              <a:t>	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ngẫu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nhiên</a:t>
            </a:r>
            <a:endParaRPr lang="en-US" sz="22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>
                <a:latin typeface="Arial"/>
                <a:cs typeface="Arial"/>
              </a:rPr>
              <a:t>-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chắc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chắn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về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>
                <a:latin typeface="Arial"/>
                <a:cs typeface="Arial"/>
              </a:rPr>
              <a:t>-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chắc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trước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>
                <a:latin typeface="Arial"/>
                <a:cs typeface="Arial"/>
              </a:rPr>
              <a:t>-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biểu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diễn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hoặc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bình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</a:t>
            </a:r>
            <a:r>
              <a:rPr lang="en-US" sz="2200" dirty="0">
                <a:latin typeface="Arial"/>
                <a:cs typeface="Arial"/>
              </a:rPr>
              <a:t> </a:t>
            </a:r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4572000" y="1371600"/>
            <a:ext cx="0" cy="518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219200"/>
            <a:ext cx="8458200" cy="48768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tuần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hoàn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400" dirty="0" err="1">
                <a:latin typeface="Arial"/>
                <a:cs typeface="Arial"/>
              </a:rPr>
              <a:t>Lặp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lại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theo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một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chu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kỳ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nào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đó</a:t>
            </a:r>
            <a:endParaRPr lang="en-US" sz="24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  <a:buFontTx/>
              <a:buChar char="-"/>
            </a:pPr>
            <a:endParaRPr lang="en-US" sz="24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sz="2400" dirty="0">
                <a:latin typeface="Arial"/>
                <a:cs typeface="Arial"/>
              </a:rPr>
              <a:t>     </a:t>
            </a:r>
          </a:p>
          <a:p>
            <a:pPr marL="0" indent="0" eaLnBrk="1" hangingPunct="1">
              <a:lnSpc>
                <a:spcPct val="120000"/>
              </a:lnSpc>
              <a:spcBef>
                <a:spcPct val="40000"/>
              </a:spcBef>
              <a:buNone/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không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tuần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hoàn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400" dirty="0" err="1">
                <a:latin typeface="Arial"/>
                <a:cs typeface="Arial"/>
              </a:rPr>
              <a:t>Không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có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sự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lặp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lại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2819400"/>
            <a:ext cx="8153400" cy="762000"/>
            <a:chOff x="624" y="3312"/>
            <a:chExt cx="5136" cy="480"/>
          </a:xfrm>
        </p:grpSpPr>
        <p:sp>
          <p:nvSpPr>
            <p:cNvPr id="79877" name="Freeform 5"/>
            <p:cNvSpPr>
              <a:spLocks/>
            </p:cNvSpPr>
            <p:nvPr/>
          </p:nvSpPr>
          <p:spPr bwMode="auto">
            <a:xfrm>
              <a:off x="960" y="3312"/>
              <a:ext cx="1152" cy="432"/>
            </a:xfrm>
            <a:custGeom>
              <a:avLst/>
              <a:gdLst>
                <a:gd name="T0" fmla="*/ 0 w 1152"/>
                <a:gd name="T1" fmla="*/ 432 h 432"/>
                <a:gd name="T2" fmla="*/ 288 w 1152"/>
                <a:gd name="T3" fmla="*/ 96 h 432"/>
                <a:gd name="T4" fmla="*/ 528 w 1152"/>
                <a:gd name="T5" fmla="*/ 0 h 432"/>
                <a:gd name="T6" fmla="*/ 768 w 1152"/>
                <a:gd name="T7" fmla="*/ 96 h 432"/>
                <a:gd name="T8" fmla="*/ 864 w 1152"/>
                <a:gd name="T9" fmla="*/ 144 h 432"/>
                <a:gd name="T10" fmla="*/ 1056 w 1152"/>
                <a:gd name="T11" fmla="*/ 192 h 432"/>
                <a:gd name="T12" fmla="*/ 1152 w 1152"/>
                <a:gd name="T13" fmla="*/ 96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2"/>
                <a:gd name="T22" fmla="*/ 0 h 432"/>
                <a:gd name="T23" fmla="*/ 1152 w 115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2" h="432">
                  <a:moveTo>
                    <a:pt x="0" y="432"/>
                  </a:moveTo>
                  <a:cubicBezTo>
                    <a:pt x="100" y="300"/>
                    <a:pt x="200" y="168"/>
                    <a:pt x="288" y="96"/>
                  </a:cubicBezTo>
                  <a:cubicBezTo>
                    <a:pt x="376" y="24"/>
                    <a:pt x="448" y="0"/>
                    <a:pt x="528" y="0"/>
                  </a:cubicBezTo>
                  <a:cubicBezTo>
                    <a:pt x="608" y="0"/>
                    <a:pt x="712" y="72"/>
                    <a:pt x="768" y="96"/>
                  </a:cubicBezTo>
                  <a:cubicBezTo>
                    <a:pt x="824" y="120"/>
                    <a:pt x="816" y="128"/>
                    <a:pt x="864" y="144"/>
                  </a:cubicBezTo>
                  <a:cubicBezTo>
                    <a:pt x="912" y="160"/>
                    <a:pt x="1008" y="200"/>
                    <a:pt x="1056" y="192"/>
                  </a:cubicBezTo>
                  <a:cubicBezTo>
                    <a:pt x="1104" y="184"/>
                    <a:pt x="1128" y="140"/>
                    <a:pt x="1152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78" name="Freeform 6"/>
            <p:cNvSpPr>
              <a:spLocks/>
            </p:cNvSpPr>
            <p:nvPr/>
          </p:nvSpPr>
          <p:spPr bwMode="auto">
            <a:xfrm>
              <a:off x="2112" y="3312"/>
              <a:ext cx="1152" cy="432"/>
            </a:xfrm>
            <a:custGeom>
              <a:avLst/>
              <a:gdLst>
                <a:gd name="T0" fmla="*/ 0 w 1152"/>
                <a:gd name="T1" fmla="*/ 432 h 432"/>
                <a:gd name="T2" fmla="*/ 288 w 1152"/>
                <a:gd name="T3" fmla="*/ 96 h 432"/>
                <a:gd name="T4" fmla="*/ 528 w 1152"/>
                <a:gd name="T5" fmla="*/ 0 h 432"/>
                <a:gd name="T6" fmla="*/ 768 w 1152"/>
                <a:gd name="T7" fmla="*/ 96 h 432"/>
                <a:gd name="T8" fmla="*/ 864 w 1152"/>
                <a:gd name="T9" fmla="*/ 144 h 432"/>
                <a:gd name="T10" fmla="*/ 1056 w 1152"/>
                <a:gd name="T11" fmla="*/ 192 h 432"/>
                <a:gd name="T12" fmla="*/ 1152 w 1152"/>
                <a:gd name="T13" fmla="*/ 96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2"/>
                <a:gd name="T22" fmla="*/ 0 h 432"/>
                <a:gd name="T23" fmla="*/ 1152 w 115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2" h="432">
                  <a:moveTo>
                    <a:pt x="0" y="432"/>
                  </a:moveTo>
                  <a:cubicBezTo>
                    <a:pt x="100" y="300"/>
                    <a:pt x="200" y="168"/>
                    <a:pt x="288" y="96"/>
                  </a:cubicBezTo>
                  <a:cubicBezTo>
                    <a:pt x="376" y="24"/>
                    <a:pt x="448" y="0"/>
                    <a:pt x="528" y="0"/>
                  </a:cubicBezTo>
                  <a:cubicBezTo>
                    <a:pt x="608" y="0"/>
                    <a:pt x="712" y="72"/>
                    <a:pt x="768" y="96"/>
                  </a:cubicBezTo>
                  <a:cubicBezTo>
                    <a:pt x="824" y="120"/>
                    <a:pt x="816" y="128"/>
                    <a:pt x="864" y="144"/>
                  </a:cubicBezTo>
                  <a:cubicBezTo>
                    <a:pt x="912" y="160"/>
                    <a:pt x="1008" y="200"/>
                    <a:pt x="1056" y="192"/>
                  </a:cubicBezTo>
                  <a:cubicBezTo>
                    <a:pt x="1104" y="184"/>
                    <a:pt x="1128" y="140"/>
                    <a:pt x="1152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79" name="Freeform 7"/>
            <p:cNvSpPr>
              <a:spLocks/>
            </p:cNvSpPr>
            <p:nvPr/>
          </p:nvSpPr>
          <p:spPr bwMode="auto">
            <a:xfrm>
              <a:off x="3264" y="3312"/>
              <a:ext cx="1152" cy="432"/>
            </a:xfrm>
            <a:custGeom>
              <a:avLst/>
              <a:gdLst>
                <a:gd name="T0" fmla="*/ 0 w 1152"/>
                <a:gd name="T1" fmla="*/ 432 h 432"/>
                <a:gd name="T2" fmla="*/ 288 w 1152"/>
                <a:gd name="T3" fmla="*/ 96 h 432"/>
                <a:gd name="T4" fmla="*/ 528 w 1152"/>
                <a:gd name="T5" fmla="*/ 0 h 432"/>
                <a:gd name="T6" fmla="*/ 768 w 1152"/>
                <a:gd name="T7" fmla="*/ 96 h 432"/>
                <a:gd name="T8" fmla="*/ 864 w 1152"/>
                <a:gd name="T9" fmla="*/ 144 h 432"/>
                <a:gd name="T10" fmla="*/ 1056 w 1152"/>
                <a:gd name="T11" fmla="*/ 192 h 432"/>
                <a:gd name="T12" fmla="*/ 1152 w 1152"/>
                <a:gd name="T13" fmla="*/ 96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2"/>
                <a:gd name="T22" fmla="*/ 0 h 432"/>
                <a:gd name="T23" fmla="*/ 1152 w 115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2" h="432">
                  <a:moveTo>
                    <a:pt x="0" y="432"/>
                  </a:moveTo>
                  <a:cubicBezTo>
                    <a:pt x="100" y="300"/>
                    <a:pt x="200" y="168"/>
                    <a:pt x="288" y="96"/>
                  </a:cubicBezTo>
                  <a:cubicBezTo>
                    <a:pt x="376" y="24"/>
                    <a:pt x="448" y="0"/>
                    <a:pt x="528" y="0"/>
                  </a:cubicBezTo>
                  <a:cubicBezTo>
                    <a:pt x="608" y="0"/>
                    <a:pt x="712" y="72"/>
                    <a:pt x="768" y="96"/>
                  </a:cubicBezTo>
                  <a:cubicBezTo>
                    <a:pt x="824" y="120"/>
                    <a:pt x="816" y="128"/>
                    <a:pt x="864" y="144"/>
                  </a:cubicBezTo>
                  <a:cubicBezTo>
                    <a:pt x="912" y="160"/>
                    <a:pt x="1008" y="200"/>
                    <a:pt x="1056" y="192"/>
                  </a:cubicBezTo>
                  <a:cubicBezTo>
                    <a:pt x="1104" y="184"/>
                    <a:pt x="1128" y="140"/>
                    <a:pt x="1152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80" name="Freeform 8"/>
            <p:cNvSpPr>
              <a:spLocks/>
            </p:cNvSpPr>
            <p:nvPr/>
          </p:nvSpPr>
          <p:spPr bwMode="auto">
            <a:xfrm>
              <a:off x="4416" y="3312"/>
              <a:ext cx="1152" cy="432"/>
            </a:xfrm>
            <a:custGeom>
              <a:avLst/>
              <a:gdLst>
                <a:gd name="T0" fmla="*/ 0 w 1152"/>
                <a:gd name="T1" fmla="*/ 432 h 432"/>
                <a:gd name="T2" fmla="*/ 288 w 1152"/>
                <a:gd name="T3" fmla="*/ 96 h 432"/>
                <a:gd name="T4" fmla="*/ 528 w 1152"/>
                <a:gd name="T5" fmla="*/ 0 h 432"/>
                <a:gd name="T6" fmla="*/ 768 w 1152"/>
                <a:gd name="T7" fmla="*/ 96 h 432"/>
                <a:gd name="T8" fmla="*/ 864 w 1152"/>
                <a:gd name="T9" fmla="*/ 144 h 432"/>
                <a:gd name="T10" fmla="*/ 1056 w 1152"/>
                <a:gd name="T11" fmla="*/ 192 h 432"/>
                <a:gd name="T12" fmla="*/ 1152 w 1152"/>
                <a:gd name="T13" fmla="*/ 96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2"/>
                <a:gd name="T22" fmla="*/ 0 h 432"/>
                <a:gd name="T23" fmla="*/ 1152 w 115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2" h="432">
                  <a:moveTo>
                    <a:pt x="0" y="432"/>
                  </a:moveTo>
                  <a:cubicBezTo>
                    <a:pt x="100" y="300"/>
                    <a:pt x="200" y="168"/>
                    <a:pt x="288" y="96"/>
                  </a:cubicBezTo>
                  <a:cubicBezTo>
                    <a:pt x="376" y="24"/>
                    <a:pt x="448" y="0"/>
                    <a:pt x="528" y="0"/>
                  </a:cubicBezTo>
                  <a:cubicBezTo>
                    <a:pt x="608" y="0"/>
                    <a:pt x="712" y="72"/>
                    <a:pt x="768" y="96"/>
                  </a:cubicBezTo>
                  <a:cubicBezTo>
                    <a:pt x="824" y="120"/>
                    <a:pt x="816" y="128"/>
                    <a:pt x="864" y="144"/>
                  </a:cubicBezTo>
                  <a:cubicBezTo>
                    <a:pt x="912" y="160"/>
                    <a:pt x="1008" y="200"/>
                    <a:pt x="1056" y="192"/>
                  </a:cubicBezTo>
                  <a:cubicBezTo>
                    <a:pt x="1104" y="184"/>
                    <a:pt x="1128" y="140"/>
                    <a:pt x="1152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81" name="Line 9"/>
            <p:cNvSpPr>
              <a:spLocks noChangeShapeType="1"/>
            </p:cNvSpPr>
            <p:nvPr/>
          </p:nvSpPr>
          <p:spPr bwMode="auto">
            <a:xfrm>
              <a:off x="2112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82" name="Line 10"/>
            <p:cNvSpPr>
              <a:spLocks noChangeShapeType="1"/>
            </p:cNvSpPr>
            <p:nvPr/>
          </p:nvSpPr>
          <p:spPr bwMode="auto">
            <a:xfrm>
              <a:off x="3264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83" name="Line 11"/>
            <p:cNvSpPr>
              <a:spLocks noChangeShapeType="1"/>
            </p:cNvSpPr>
            <p:nvPr/>
          </p:nvSpPr>
          <p:spPr bwMode="auto">
            <a:xfrm>
              <a:off x="4416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84" name="Line 12"/>
            <p:cNvSpPr>
              <a:spLocks noChangeShapeType="1"/>
            </p:cNvSpPr>
            <p:nvPr/>
          </p:nvSpPr>
          <p:spPr bwMode="auto">
            <a:xfrm>
              <a:off x="624" y="3600"/>
              <a:ext cx="5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Tín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hiệu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tuần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hoàn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&amp;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không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tuần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hoàn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" y="1219200"/>
            <a:ext cx="8839200" cy="39624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liên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tục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marL="853440" lvl="1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latin typeface="Arial"/>
                <a:cs typeface="Arial"/>
              </a:rPr>
              <a:t>Xác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định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tại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tất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thời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điểm</a:t>
            </a:r>
            <a:endParaRPr lang="en-US" sz="2400" dirty="0">
              <a:latin typeface="Arial"/>
              <a:cs typeface="Arial"/>
            </a:endParaRPr>
          </a:p>
          <a:p>
            <a:pPr marL="853440" lvl="1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latin typeface="Arial"/>
                <a:cs typeface="Arial"/>
              </a:rPr>
              <a:t>Biểu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diễn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bằng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hàm</a:t>
            </a:r>
            <a:r>
              <a:rPr lang="en-US" sz="2400" dirty="0">
                <a:latin typeface="Arial"/>
                <a:cs typeface="Arial"/>
              </a:rPr>
              <a:t> x(t)</a:t>
            </a: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rời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rạc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marL="853440" lvl="1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latin typeface="Arial"/>
                <a:cs typeface="Arial"/>
              </a:rPr>
              <a:t>Chỉ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xác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định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tại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một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tập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hữu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hạn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thời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điểm</a:t>
            </a:r>
            <a:endParaRPr lang="en-US" sz="2400" dirty="0">
              <a:latin typeface="Arial"/>
              <a:cs typeface="Arial"/>
            </a:endParaRPr>
          </a:p>
          <a:p>
            <a:pPr marL="853440" lvl="1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latin typeface="Arial"/>
                <a:cs typeface="Arial"/>
              </a:rPr>
              <a:t>Biểu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diễn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bằng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hàm</a:t>
            </a:r>
            <a:r>
              <a:rPr lang="en-US" sz="2400" dirty="0">
                <a:latin typeface="Arial"/>
                <a:cs typeface="Arial"/>
              </a:rPr>
              <a:t> x(</a:t>
            </a:r>
            <a:r>
              <a:rPr lang="en-US" sz="2400" dirty="0" err="1">
                <a:latin typeface="Arial"/>
                <a:cs typeface="Arial"/>
              </a:rPr>
              <a:t>nT</a:t>
            </a:r>
            <a:r>
              <a:rPr lang="en-US" sz="2400" dirty="0">
                <a:latin typeface="Arial"/>
                <a:cs typeface="Arial"/>
              </a:rPr>
              <a:t>), </a:t>
            </a:r>
            <a:r>
              <a:rPr lang="en-US" sz="2400" dirty="0" err="1">
                <a:latin typeface="Arial"/>
                <a:cs typeface="Arial"/>
              </a:rPr>
              <a:t>với</a:t>
            </a:r>
            <a:r>
              <a:rPr lang="en-US" sz="2400" dirty="0">
                <a:latin typeface="Arial"/>
                <a:cs typeface="Arial"/>
              </a:rPr>
              <a:t> n </a:t>
            </a:r>
            <a:r>
              <a:rPr lang="en-US" sz="2400" dirty="0" err="1">
                <a:latin typeface="Arial"/>
                <a:cs typeface="Arial"/>
              </a:rPr>
              <a:t>nguyên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</a:t>
            </a:r>
            <a:r>
              <a:rPr lang="en-US" sz="2400" dirty="0">
                <a:latin typeface="Arial"/>
                <a:cs typeface="Arial"/>
              </a:rPr>
              <a:t> T: </a:t>
            </a:r>
            <a:r>
              <a:rPr lang="en-US" sz="2400" dirty="0" err="1">
                <a:latin typeface="Arial"/>
                <a:cs typeface="Arial"/>
              </a:rPr>
              <a:t>khoảng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thời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gian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cố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định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5800" y="5219700"/>
            <a:ext cx="7848600" cy="1257300"/>
            <a:chOff x="384" y="3192"/>
            <a:chExt cx="4944" cy="792"/>
          </a:xfrm>
        </p:grpSpPr>
        <p:sp>
          <p:nvSpPr>
            <p:cNvPr id="80901" name="Freeform 3"/>
            <p:cNvSpPr>
              <a:spLocks/>
            </p:cNvSpPr>
            <p:nvPr/>
          </p:nvSpPr>
          <p:spPr bwMode="auto">
            <a:xfrm>
              <a:off x="384" y="3384"/>
              <a:ext cx="1920" cy="568"/>
            </a:xfrm>
            <a:custGeom>
              <a:avLst/>
              <a:gdLst>
                <a:gd name="T0" fmla="*/ 0 w 3600"/>
                <a:gd name="T1" fmla="*/ 16 h 1368"/>
                <a:gd name="T2" fmla="*/ 19 w 3600"/>
                <a:gd name="T3" fmla="*/ 7 h 1368"/>
                <a:gd name="T4" fmla="*/ 69 w 3600"/>
                <a:gd name="T5" fmla="*/ 16 h 1368"/>
                <a:gd name="T6" fmla="*/ 124 w 3600"/>
                <a:gd name="T7" fmla="*/ 2 h 1368"/>
                <a:gd name="T8" fmla="*/ 155 w 3600"/>
                <a:gd name="T9" fmla="*/ 5 h 1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00"/>
                <a:gd name="T16" fmla="*/ 0 h 1368"/>
                <a:gd name="T17" fmla="*/ 3600 w 3600"/>
                <a:gd name="T18" fmla="*/ 1368 h 1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00" h="1368">
                  <a:moveTo>
                    <a:pt x="0" y="1296"/>
                  </a:moveTo>
                  <a:cubicBezTo>
                    <a:pt x="84" y="936"/>
                    <a:pt x="168" y="576"/>
                    <a:pt x="432" y="576"/>
                  </a:cubicBezTo>
                  <a:cubicBezTo>
                    <a:pt x="696" y="576"/>
                    <a:pt x="1176" y="1368"/>
                    <a:pt x="1584" y="1296"/>
                  </a:cubicBezTo>
                  <a:cubicBezTo>
                    <a:pt x="1992" y="1224"/>
                    <a:pt x="2544" y="288"/>
                    <a:pt x="2880" y="144"/>
                  </a:cubicBezTo>
                  <a:cubicBezTo>
                    <a:pt x="3216" y="0"/>
                    <a:pt x="3408" y="216"/>
                    <a:pt x="3600" y="432"/>
                  </a:cubicBezTo>
                </a:path>
              </a:pathLst>
            </a:custGeom>
            <a:noFill/>
            <a:ln w="38100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0902" name="Line 4"/>
            <p:cNvSpPr>
              <a:spLocks noChangeShapeType="1"/>
            </p:cNvSpPr>
            <p:nvPr/>
          </p:nvSpPr>
          <p:spPr bwMode="auto">
            <a:xfrm flipV="1">
              <a:off x="384" y="3192"/>
              <a:ext cx="0" cy="7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3" name="Line 5"/>
            <p:cNvSpPr>
              <a:spLocks noChangeShapeType="1"/>
            </p:cNvSpPr>
            <p:nvPr/>
          </p:nvSpPr>
          <p:spPr bwMode="auto">
            <a:xfrm>
              <a:off x="384" y="3944"/>
              <a:ext cx="23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4" name="Freeform 3"/>
            <p:cNvSpPr>
              <a:spLocks/>
            </p:cNvSpPr>
            <p:nvPr/>
          </p:nvSpPr>
          <p:spPr bwMode="auto">
            <a:xfrm>
              <a:off x="3008" y="3408"/>
              <a:ext cx="1920" cy="568"/>
            </a:xfrm>
            <a:custGeom>
              <a:avLst/>
              <a:gdLst>
                <a:gd name="T0" fmla="*/ 0 w 3600"/>
                <a:gd name="T1" fmla="*/ 16 h 1368"/>
                <a:gd name="T2" fmla="*/ 19 w 3600"/>
                <a:gd name="T3" fmla="*/ 7 h 1368"/>
                <a:gd name="T4" fmla="*/ 69 w 3600"/>
                <a:gd name="T5" fmla="*/ 16 h 1368"/>
                <a:gd name="T6" fmla="*/ 124 w 3600"/>
                <a:gd name="T7" fmla="*/ 2 h 1368"/>
                <a:gd name="T8" fmla="*/ 155 w 3600"/>
                <a:gd name="T9" fmla="*/ 5 h 1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00"/>
                <a:gd name="T16" fmla="*/ 0 h 1368"/>
                <a:gd name="T17" fmla="*/ 3600 w 3600"/>
                <a:gd name="T18" fmla="*/ 1368 h 1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00" h="1368">
                  <a:moveTo>
                    <a:pt x="0" y="1296"/>
                  </a:moveTo>
                  <a:cubicBezTo>
                    <a:pt x="84" y="936"/>
                    <a:pt x="168" y="576"/>
                    <a:pt x="432" y="576"/>
                  </a:cubicBezTo>
                  <a:cubicBezTo>
                    <a:pt x="696" y="576"/>
                    <a:pt x="1176" y="1368"/>
                    <a:pt x="1584" y="1296"/>
                  </a:cubicBezTo>
                  <a:cubicBezTo>
                    <a:pt x="1992" y="1224"/>
                    <a:pt x="2544" y="288"/>
                    <a:pt x="2880" y="144"/>
                  </a:cubicBezTo>
                  <a:cubicBezTo>
                    <a:pt x="3216" y="0"/>
                    <a:pt x="3408" y="216"/>
                    <a:pt x="3600" y="432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0905" name="Line 4"/>
            <p:cNvSpPr>
              <a:spLocks noChangeShapeType="1"/>
            </p:cNvSpPr>
            <p:nvPr/>
          </p:nvSpPr>
          <p:spPr bwMode="auto">
            <a:xfrm flipV="1">
              <a:off x="2990" y="3216"/>
              <a:ext cx="0" cy="7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6" name="Line 5"/>
            <p:cNvSpPr>
              <a:spLocks noChangeShapeType="1"/>
            </p:cNvSpPr>
            <p:nvPr/>
          </p:nvSpPr>
          <p:spPr bwMode="auto">
            <a:xfrm>
              <a:off x="2990" y="3968"/>
              <a:ext cx="23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7" name="Line 11"/>
            <p:cNvSpPr>
              <a:spLocks noChangeShapeType="1"/>
            </p:cNvSpPr>
            <p:nvPr/>
          </p:nvSpPr>
          <p:spPr bwMode="auto">
            <a:xfrm flipV="1">
              <a:off x="3264" y="3648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8" name="Line 12"/>
            <p:cNvSpPr>
              <a:spLocks noChangeShapeType="1"/>
            </p:cNvSpPr>
            <p:nvPr/>
          </p:nvSpPr>
          <p:spPr bwMode="auto">
            <a:xfrm flipV="1">
              <a:off x="3552" y="3840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09" name="Line 13"/>
            <p:cNvSpPr>
              <a:spLocks noChangeShapeType="1"/>
            </p:cNvSpPr>
            <p:nvPr/>
          </p:nvSpPr>
          <p:spPr bwMode="auto">
            <a:xfrm flipV="1">
              <a:off x="3840" y="3936"/>
              <a:ext cx="0" cy="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10" name="Line 14"/>
            <p:cNvSpPr>
              <a:spLocks noChangeShapeType="1"/>
            </p:cNvSpPr>
            <p:nvPr/>
          </p:nvSpPr>
          <p:spPr bwMode="auto">
            <a:xfrm flipV="1">
              <a:off x="4128" y="3840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11" name="Line 15"/>
            <p:cNvSpPr>
              <a:spLocks noChangeShapeType="1"/>
            </p:cNvSpPr>
            <p:nvPr/>
          </p:nvSpPr>
          <p:spPr bwMode="auto">
            <a:xfrm flipV="1">
              <a:off x="4416" y="3552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12" name="Line 16"/>
            <p:cNvSpPr>
              <a:spLocks noChangeShapeType="1"/>
            </p:cNvSpPr>
            <p:nvPr/>
          </p:nvSpPr>
          <p:spPr bwMode="auto">
            <a:xfrm flipV="1">
              <a:off x="4704" y="3456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13" name="Line 17"/>
            <p:cNvSpPr>
              <a:spLocks noChangeShapeType="1"/>
            </p:cNvSpPr>
            <p:nvPr/>
          </p:nvSpPr>
          <p:spPr bwMode="auto">
            <a:xfrm flipV="1">
              <a:off x="3000" y="3928"/>
              <a:ext cx="0" cy="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Tín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hiệu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liên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tục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&amp;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rời</a:t>
            </a: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/>
                <a:ea typeface="+mj-ea"/>
                <a:cs typeface="Arial"/>
              </a:rPr>
              <a:t>rạc</a:t>
            </a:r>
            <a:endParaRPr lang="en-US" sz="3600" b="1" dirty="0">
              <a:solidFill>
                <a:schemeClr val="tx2"/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>
            <a:noAutofit/>
          </a:bodyPr>
          <a:lstStyle/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lượng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hữu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hạn</a:t>
            </a:r>
            <a:endParaRPr lang="en-US" sz="22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  <a:buFontTx/>
              <a:buNone/>
            </a:pPr>
            <a:endParaRPr lang="en-US" sz="22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2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2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công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suất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vô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hạn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công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hữu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hạn</a:t>
            </a:r>
            <a:endParaRPr lang="en-US" sz="22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2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2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Quy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ước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-     </a:t>
            </a:r>
            <a:r>
              <a:rPr lang="en-US" sz="2200" dirty="0" err="1">
                <a:latin typeface="Arial"/>
                <a:cs typeface="Arial"/>
              </a:rPr>
              <a:t>T.h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hoàn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t.h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ngẫu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nhiên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endParaRPr lang="en-US" sz="2200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sz="2200" dirty="0">
                <a:latin typeface="Arial"/>
                <a:cs typeface="Arial"/>
              </a:rPr>
              <a:t>-     </a:t>
            </a:r>
            <a:r>
              <a:rPr lang="en-US" sz="2200" dirty="0" err="1">
                <a:latin typeface="Arial"/>
                <a:cs typeface="Arial"/>
              </a:rPr>
              <a:t>T.h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định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hoàn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895600" y="1912937"/>
          <a:ext cx="31242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3" imgW="1282700" imgH="469900" progId="Equation.3">
                  <p:embed/>
                </p:oleObj>
              </mc:Choice>
              <mc:Fallback>
                <p:oleObj name="Equation" r:id="rId3" imgW="12827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912937"/>
                        <a:ext cx="3124200" cy="11350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248071"/>
              </p:ext>
            </p:extLst>
          </p:nvPr>
        </p:nvGraphicFramePr>
        <p:xfrm>
          <a:off x="2514600" y="4121150"/>
          <a:ext cx="39624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21150"/>
                        <a:ext cx="3962400" cy="12128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lượng</a:t>
            </a:r>
            <a:r>
              <a:rPr lang="en-US" dirty="0">
                <a:latin typeface="Arial"/>
                <a:cs typeface="Arial"/>
              </a:rPr>
              <a:t> &amp;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suất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8600" y="1219200"/>
            <a:ext cx="8763000" cy="49530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latin typeface="Arial"/>
                <a:cs typeface="Arial"/>
              </a:rPr>
              <a:t>Biểu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diễn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tín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trong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miền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tần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số</a:t>
            </a:r>
            <a:endParaRPr lang="en-US" sz="2400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Gồm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có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: 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400" dirty="0" err="1">
                <a:latin typeface="Arial"/>
                <a:cs typeface="Arial"/>
              </a:rPr>
              <a:t>phổ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biên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độ</a:t>
            </a:r>
            <a:r>
              <a:rPr lang="en-US" sz="2400" dirty="0">
                <a:latin typeface="Arial"/>
                <a:cs typeface="Arial"/>
              </a:rPr>
              <a:t> (amplitude spectrum)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400" dirty="0" err="1">
                <a:latin typeface="Arial"/>
                <a:cs typeface="Arial"/>
              </a:rPr>
              <a:t>phổ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pha</a:t>
            </a:r>
            <a:r>
              <a:rPr lang="en-US" sz="2400" dirty="0">
                <a:latin typeface="Arial"/>
                <a:cs typeface="Arial"/>
              </a:rPr>
              <a:t> (phase spectrum)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400" dirty="0" err="1">
                <a:latin typeface="Arial"/>
                <a:cs typeface="Arial"/>
              </a:rPr>
              <a:t>mật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độ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phổ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năng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lượng</a:t>
            </a:r>
            <a:r>
              <a:rPr lang="en-US" sz="2400" dirty="0">
                <a:latin typeface="Arial"/>
                <a:cs typeface="Arial"/>
              </a:rPr>
              <a:t> ESD (</a:t>
            </a:r>
            <a:r>
              <a:rPr lang="en-US" sz="2400" dirty="0" err="1">
                <a:latin typeface="Arial"/>
                <a:cs typeface="Arial"/>
              </a:rPr>
              <a:t>đối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tín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năng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lượng</a:t>
            </a:r>
            <a:r>
              <a:rPr lang="en-US" sz="2400" dirty="0">
                <a:latin typeface="Arial"/>
                <a:cs typeface="Arial"/>
              </a:rPr>
              <a:t>) (Energy Spectral Density)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400" dirty="0" err="1">
                <a:latin typeface="Arial"/>
                <a:cs typeface="Arial"/>
              </a:rPr>
              <a:t>mật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độ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phổ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suất</a:t>
            </a:r>
            <a:r>
              <a:rPr lang="en-US" sz="2400" dirty="0">
                <a:latin typeface="Arial"/>
                <a:cs typeface="Arial"/>
              </a:rPr>
              <a:t> PSD (</a:t>
            </a:r>
            <a:r>
              <a:rPr lang="en-US" sz="2400" dirty="0" err="1">
                <a:latin typeface="Arial"/>
                <a:cs typeface="Arial"/>
              </a:rPr>
              <a:t>đối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tín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suất</a:t>
            </a:r>
            <a:r>
              <a:rPr lang="en-US" sz="2400" dirty="0">
                <a:latin typeface="Arial"/>
                <a:cs typeface="Arial"/>
              </a:rPr>
              <a:t>) (Power Spectral Density)</a:t>
            </a: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(spectrum)</a:t>
            </a:r>
          </a:p>
        </p:txBody>
      </p:sp>
    </p:spTree>
    <p:extLst>
      <p:ext uri="{BB962C8B-B14F-4D97-AF65-F5344CB8AC3E}">
        <p14:creationId xmlns:p14="http://schemas.microsoft.com/office/powerpoint/2010/main" val="768547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8600" y="1219200"/>
            <a:ext cx="8763000" cy="4953000"/>
          </a:xfrm>
        </p:spPr>
        <p:txBody>
          <a:bodyPr>
            <a:normAutofit/>
          </a:bodyPr>
          <a:lstStyle/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tuần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hoàn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chu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kỳ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T</a:t>
            </a:r>
            <a:r>
              <a:rPr lang="en-US" sz="2400" b="1" baseline="-25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(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công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suất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):</a:t>
            </a: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lượng</a:t>
            </a:r>
            <a:endParaRPr lang="en-US" sz="24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76804" name="Object 5"/>
          <p:cNvGraphicFramePr>
            <a:graphicFrameLocks noChangeAspect="1"/>
          </p:cNvGraphicFramePr>
          <p:nvPr/>
        </p:nvGraphicFramePr>
        <p:xfrm>
          <a:off x="1600200" y="1943100"/>
          <a:ext cx="5791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5" name="Equation" r:id="rId3" imgW="2489040" imgH="507960" progId="Equation.3">
                  <p:embed/>
                </p:oleObj>
              </mc:Choice>
              <mc:Fallback>
                <p:oleObj name="Equation" r:id="rId3" imgW="2489040" imgH="507960" progId="Equation.3">
                  <p:embed/>
                  <p:pic>
                    <p:nvPicPr>
                      <p:cNvPr id="768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43100"/>
                        <a:ext cx="5791200" cy="1181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6"/>
          <p:cNvGraphicFramePr>
            <a:graphicFrameLocks noChangeAspect="1"/>
          </p:cNvGraphicFramePr>
          <p:nvPr/>
        </p:nvGraphicFramePr>
        <p:xfrm>
          <a:off x="1905000" y="4800600"/>
          <a:ext cx="54181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6" name="Equation" r:id="rId5" imgW="2387520" imgH="469800" progId="Equation.3">
                  <p:embed/>
                </p:oleObj>
              </mc:Choice>
              <mc:Fallback>
                <p:oleObj name="Equation" r:id="rId5" imgW="2387520" imgH="469800" progId="Equation.3">
                  <p:embed/>
                  <p:pic>
                    <p:nvPicPr>
                      <p:cNvPr id="768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00600"/>
                        <a:ext cx="5418138" cy="1066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4267200" y="2819400"/>
            <a:ext cx="2209800" cy="2209800"/>
            <a:chOff x="2736" y="1776"/>
            <a:chExt cx="1392" cy="13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504" y="1776"/>
              <a:ext cx="528" cy="432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456" y="2544"/>
              <a:ext cx="384" cy="62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736" y="2256"/>
              <a:ext cx="139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Phổ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biên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độ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chẵn</a:t>
              </a:r>
              <a:endParaRPr lang="vi-V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6934858" y="2591085"/>
            <a:ext cx="1702676" cy="2438116"/>
            <a:chOff x="4372" y="1477"/>
            <a:chExt cx="1152" cy="1715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 flipV="1">
              <a:off x="4526" y="1477"/>
              <a:ext cx="206" cy="697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4423" y="2549"/>
              <a:ext cx="309" cy="643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4372" y="2227"/>
              <a:ext cx="115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Phổ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pha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lẻ</a:t>
              </a:r>
              <a:endParaRPr lang="vi-V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0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Ví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76804" name="Object 5"/>
          <p:cNvGraphicFramePr>
            <a:graphicFrameLocks noChangeAspect="1"/>
          </p:cNvGraphicFramePr>
          <p:nvPr/>
        </p:nvGraphicFramePr>
        <p:xfrm>
          <a:off x="1600200" y="1943100"/>
          <a:ext cx="5791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0" name="Equation" r:id="rId3" imgW="2489040" imgH="507960" progId="Equation.3">
                  <p:embed/>
                </p:oleObj>
              </mc:Choice>
              <mc:Fallback>
                <p:oleObj name="Equation" r:id="rId3" imgW="248904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43100"/>
                        <a:ext cx="5791200" cy="1181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4267200" y="2819400"/>
            <a:ext cx="2209800" cy="2209800"/>
            <a:chOff x="2736" y="1776"/>
            <a:chExt cx="1392" cy="13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504" y="1776"/>
              <a:ext cx="528" cy="432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456" y="2544"/>
              <a:ext cx="384" cy="62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736" y="2256"/>
              <a:ext cx="139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Phổ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biên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độ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chẵn</a:t>
              </a:r>
              <a:endParaRPr lang="vi-V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6934858" y="2591085"/>
            <a:ext cx="1702676" cy="2438116"/>
            <a:chOff x="4372" y="1477"/>
            <a:chExt cx="1152" cy="1715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 flipV="1">
              <a:off x="4526" y="1477"/>
              <a:ext cx="206" cy="697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4423" y="2549"/>
              <a:ext cx="309" cy="643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4372" y="2227"/>
              <a:ext cx="115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Phổ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pha</a:t>
              </a:r>
              <a:r>
                <a:rPr lang="en-US" sz="2000" dirty="0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lẻ</a:t>
              </a:r>
              <a:endParaRPr lang="vi-V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E70254-4B40-DC41-ADAF-EE256C14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9163"/>
            <a:ext cx="9144000" cy="47345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28600" y="1219200"/>
            <a:ext cx="7848600" cy="9906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Mật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độ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phổ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lượng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(ESD):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096000" y="1219200"/>
          <a:ext cx="1981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Equation" r:id="rId3" imgW="876300" imgH="279400" progId="Equation.3">
                  <p:embed/>
                </p:oleObj>
              </mc:Choice>
              <mc:Fallback>
                <p:oleObj name="Equation" r:id="rId3" imgW="8763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219200"/>
                        <a:ext cx="1981200" cy="631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05000" y="1828800"/>
          <a:ext cx="5237163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Equation" r:id="rId5" imgW="2705040" imgH="469800" progId="Equation.3">
                  <p:embed/>
                </p:oleObj>
              </mc:Choice>
              <mc:Fallback>
                <p:oleObj name="Equation" r:id="rId5" imgW="2705040" imgH="46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28800"/>
                        <a:ext cx="5237163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7"/>
          <p:cNvGraphicFramePr>
            <a:graphicFrameLocks noChangeAspect="1"/>
          </p:cNvGraphicFramePr>
          <p:nvPr/>
        </p:nvGraphicFramePr>
        <p:xfrm>
          <a:off x="39688" y="3657600"/>
          <a:ext cx="9104312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7" imgW="5194080" imgH="952200" progId="Equation.3">
                  <p:embed/>
                </p:oleObj>
              </mc:Choice>
              <mc:Fallback>
                <p:oleObj name="Equation" r:id="rId7" imgW="5194080" imgH="952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3657600"/>
                        <a:ext cx="9104312" cy="16684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8"/>
          <p:cNvGraphicFramePr>
            <a:graphicFrameLocks noChangeAspect="1"/>
          </p:cNvGraphicFramePr>
          <p:nvPr/>
        </p:nvGraphicFramePr>
        <p:xfrm>
          <a:off x="1547813" y="5486400"/>
          <a:ext cx="60467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Equation" r:id="rId9" imgW="3098520" imgH="469800" progId="Equation.3">
                  <p:embed/>
                </p:oleObj>
              </mc:Choice>
              <mc:Fallback>
                <p:oleObj name="Equation" r:id="rId9" imgW="3098520" imgH="46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486400"/>
                        <a:ext cx="60467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Mật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phổ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3"/>
          <p:cNvSpPr txBox="1">
            <a:spLocks noRot="1" noChangeArrowheads="1"/>
          </p:cNvSpPr>
          <p:nvPr/>
        </p:nvSpPr>
        <p:spPr>
          <a:xfrm>
            <a:off x="228600" y="2971800"/>
            <a:ext cx="7848600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2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Mật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độ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phổ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công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suất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(PSD):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990600" y="4851400"/>
            <a:ext cx="7467600" cy="228600"/>
          </a:xfrm>
          <a:prstGeom prst="rect">
            <a:avLst/>
          </a:prstGeom>
          <a:solidFill>
            <a:srgbClr val="CAC8C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685800" y="1295400"/>
            <a:ext cx="457200" cy="3657600"/>
          </a:xfrm>
          <a:prstGeom prst="rect">
            <a:avLst/>
          </a:prstGeom>
          <a:solidFill>
            <a:srgbClr val="CAC8C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>
            <a:off x="4419600" y="24384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4419600" y="2438400"/>
            <a:ext cx="0" cy="2971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5029200" y="2438400"/>
            <a:ext cx="0" cy="2895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>
            <a:off x="4419600" y="52578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4572000" y="434340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b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900" b="1" baseline="-25000">
                <a:latin typeface="Times New Roman" pitchFamily="18" charset="0"/>
                <a:cs typeface="Times New Roman" pitchFamily="18" charset="0"/>
              </a:rPr>
              <a:t>0</a:t>
            </a:r>
            <a:endParaRPr lang="vi-VN" sz="19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>
            <a:off x="4038600" y="48006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>
            <a:off x="5410200" y="4800600"/>
            <a:ext cx="2540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4038600" y="56388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743200" y="48768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6705600" y="48514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2743200" y="6019800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1981200" y="48768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7467600" y="48768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1981200" y="6400800"/>
            <a:ext cx="548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0" name="Text Box 20"/>
          <p:cNvSpPr txBox="1">
            <a:spLocks noChangeArrowheads="1"/>
          </p:cNvSpPr>
          <p:nvPr/>
        </p:nvSpPr>
        <p:spPr bwMode="auto">
          <a:xfrm>
            <a:off x="2133600" y="175260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PSD</a:t>
            </a:r>
            <a:endParaRPr lang="vi-V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1" name="Text Box 21"/>
          <p:cNvSpPr txBox="1">
            <a:spLocks noChangeArrowheads="1"/>
          </p:cNvSpPr>
          <p:nvPr/>
        </p:nvSpPr>
        <p:spPr bwMode="auto">
          <a:xfrm>
            <a:off x="6324600" y="1524000"/>
            <a:ext cx="19050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>
                <a:latin typeface="Times New Roman" pitchFamily="18" charset="0"/>
                <a:cs typeface="Times New Roman" pitchFamily="18" charset="0"/>
              </a:rPr>
              <a:t>Băng thông -3dB</a:t>
            </a:r>
            <a:endParaRPr lang="vi-VN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2" name="Text Box 22"/>
          <p:cNvSpPr txBox="1">
            <a:spLocks noChangeArrowheads="1"/>
          </p:cNvSpPr>
          <p:nvPr/>
        </p:nvSpPr>
        <p:spPr bwMode="auto">
          <a:xfrm>
            <a:off x="5715000" y="2147888"/>
            <a:ext cx="25146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Băng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null-to-null</a:t>
            </a:r>
            <a:endParaRPr lang="vi-VN" sz="1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3" name="Text Box 23"/>
          <p:cNvSpPr txBox="1">
            <a:spLocks noChangeArrowheads="1"/>
          </p:cNvSpPr>
          <p:nvPr/>
        </p:nvSpPr>
        <p:spPr bwMode="auto">
          <a:xfrm>
            <a:off x="6172200" y="2757488"/>
            <a:ext cx="20574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>
                <a:latin typeface="Times New Roman" pitchFamily="18" charset="0"/>
                <a:cs typeface="Times New Roman" pitchFamily="18" charset="0"/>
              </a:rPr>
              <a:t>Băng thông -35dB</a:t>
            </a:r>
            <a:endParaRPr lang="vi-VN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4" name="Text Box 24"/>
          <p:cNvSpPr txBox="1">
            <a:spLocks noChangeArrowheads="1"/>
          </p:cNvSpPr>
          <p:nvPr/>
        </p:nvSpPr>
        <p:spPr bwMode="auto">
          <a:xfrm>
            <a:off x="6172200" y="3367088"/>
            <a:ext cx="20574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>
                <a:latin typeface="Times New Roman" pitchFamily="18" charset="0"/>
                <a:cs typeface="Times New Roman" pitchFamily="18" charset="0"/>
              </a:rPr>
              <a:t>Băng thông -50dB</a:t>
            </a:r>
            <a:endParaRPr lang="vi-VN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4724400" y="1905000"/>
            <a:ext cx="99060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>
            <a:off x="5715000" y="19050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4876800" y="2514600"/>
            <a:ext cx="12192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>
            <a:off x="6096000" y="25146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5029200" y="3124200"/>
            <a:ext cx="121920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>
            <a:off x="6248400" y="3124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5181600" y="3733800"/>
            <a:ext cx="13716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>
            <a:off x="6553200" y="3733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6" name="Title 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Băng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98CFA-ADBD-41C4-B6C7-B161AA6115AA}" type="slidenum">
              <a:rPr lang="vi-VN" smtClean="0"/>
              <a:pPr>
                <a:defRPr/>
              </a:pPr>
              <a:t>39</a:t>
            </a:fld>
            <a:endParaRPr lang="vi-V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lượng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&amp;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thực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Hàm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quan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chỉ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quan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nhiều</a:t>
            </a:r>
            <a:r>
              <a:rPr lang="en-US" sz="2200" dirty="0">
                <a:latin typeface="Arial"/>
                <a:cs typeface="Arial"/>
              </a:rPr>
              <a:t> hay </a:t>
            </a:r>
            <a:r>
              <a:rPr lang="en-US" sz="2200" dirty="0" err="1">
                <a:latin typeface="Arial"/>
                <a:cs typeface="Arial"/>
              </a:rPr>
              <a:t>ít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giữa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bản</a:t>
            </a:r>
            <a:r>
              <a:rPr lang="en-US" sz="2200" dirty="0">
                <a:latin typeface="Arial"/>
                <a:cs typeface="Arial"/>
              </a:rPr>
              <a:t> copy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chuyển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993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541182"/>
              </p:ext>
            </p:extLst>
          </p:nvPr>
        </p:nvGraphicFramePr>
        <p:xfrm>
          <a:off x="304800" y="3239000"/>
          <a:ext cx="4114800" cy="118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2" name="Equation" r:id="rId3" imgW="1638000" imgH="469800" progId="Equation.3">
                  <p:embed/>
                </p:oleObj>
              </mc:Choice>
              <mc:Fallback>
                <p:oleObj name="Equation" r:id="rId3" imgW="1638000" imgH="46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239000"/>
                        <a:ext cx="4114800" cy="11805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975117"/>
              </p:ext>
            </p:extLst>
          </p:nvPr>
        </p:nvGraphicFramePr>
        <p:xfrm>
          <a:off x="4953000" y="3028024"/>
          <a:ext cx="3886200" cy="306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3" name="Equation" r:id="rId5" imgW="1752480" imgH="1384200" progId="Equation.DSMT4">
                  <p:embed/>
                </p:oleObj>
              </mc:Choice>
              <mc:Fallback>
                <p:oleObj name="Equation" r:id="rId5" imgW="1752480" imgH="1384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028024"/>
                        <a:ext cx="3886200" cy="3067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niệm</a:t>
            </a:r>
            <a:r>
              <a:rPr lang="en-US" dirty="0">
                <a:latin typeface="Arial"/>
                <a:cs typeface="Arial"/>
              </a:rPr>
              <a:t> ban </a:t>
            </a:r>
            <a:r>
              <a:rPr lang="en-US" dirty="0" err="1">
                <a:latin typeface="Arial"/>
                <a:cs typeface="Arial"/>
              </a:rPr>
              <a:t>đầu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371600"/>
            <a:ext cx="9144000" cy="3581400"/>
          </a:xfrm>
        </p:spPr>
        <p:txBody>
          <a:bodyPr>
            <a:noAutofit/>
          </a:bodyPr>
          <a:lstStyle/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Tin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tức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(information):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hiểu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kiến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cảm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con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về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thế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xung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quanh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qua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tiếp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xúc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;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suy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nghĩ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cảm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…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con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muốn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đạt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nhau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Tín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hiệu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(signal):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biểu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vật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.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Vd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âm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thanh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tiếng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nói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ảnh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video,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nhắn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văn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v.v.</a:t>
            </a:r>
          </a:p>
        </p:txBody>
      </p:sp>
    </p:spTree>
    <p:extLst>
      <p:ext uri="{BB962C8B-B14F-4D97-AF65-F5344CB8AC3E}">
        <p14:creationId xmlns:p14="http://schemas.microsoft.com/office/powerpoint/2010/main" val="14346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tt</a:t>
            </a:r>
            <a:r>
              <a:rPr lang="en-US" dirty="0">
                <a:latin typeface="Arial"/>
                <a:cs typeface="Arial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công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suất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thực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tuần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hoàn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Hàm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quan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như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quan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10035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752195"/>
              </p:ext>
            </p:extLst>
          </p:nvPr>
        </p:nvGraphicFramePr>
        <p:xfrm>
          <a:off x="2473325" y="2057400"/>
          <a:ext cx="41560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76" name="Equation" r:id="rId3" imgW="1841400" imgH="482400" progId="Equation.3">
                  <p:embed/>
                </p:oleObj>
              </mc:Choice>
              <mc:Fallback>
                <p:oleObj name="Equation" r:id="rId3" imgW="184140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2057400"/>
                        <a:ext cx="4156075" cy="1089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699726"/>
              </p:ext>
            </p:extLst>
          </p:nvPr>
        </p:nvGraphicFramePr>
        <p:xfrm>
          <a:off x="2214563" y="5029200"/>
          <a:ext cx="4795837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77" name="Equation" r:id="rId5" imgW="1892160" imgH="507960" progId="Equation.3">
                  <p:embed/>
                </p:oleObj>
              </mc:Choice>
              <mc:Fallback>
                <p:oleObj name="Equation" r:id="rId5" imgW="189216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029200"/>
                        <a:ext cx="4795837" cy="12874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Truyền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990600" y="1447800"/>
            <a:ext cx="7165975" cy="1905000"/>
            <a:chOff x="624" y="864"/>
            <a:chExt cx="4514" cy="1200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566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y(t)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872" y="864"/>
              <a:ext cx="1884" cy="60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FFFF"/>
                </a:gs>
              </a:gsLst>
              <a:lin ang="5400000" scaled="1"/>
            </a:gra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Hệ thống truyền dẫn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tuyến tính bất biến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104" y="1152"/>
              <a:ext cx="763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8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x(t)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744" y="1152"/>
              <a:ext cx="81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624" y="96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000066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Vào</a:t>
              </a:r>
              <a:endParaRPr lang="vi-VN" sz="200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560" y="96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sz="2000" b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Ra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568" y="170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Y(f)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2" y="168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X(f)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598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h(t)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598" y="170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H(f)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281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Truyền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qua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990600" y="1447800"/>
            <a:ext cx="7165975" cy="1905000"/>
            <a:chOff x="624" y="864"/>
            <a:chExt cx="4514" cy="1200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566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y(t)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872" y="864"/>
              <a:ext cx="1884" cy="60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FFFF"/>
                </a:gs>
              </a:gsLst>
              <a:lin ang="5400000" scaled="1"/>
            </a:gra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Hệ thống truyền dẫn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tuyến tính bất biến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104" y="1152"/>
              <a:ext cx="763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8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x(t)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744" y="1152"/>
              <a:ext cx="81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624" y="96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000066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Vào</a:t>
              </a:r>
              <a:endParaRPr lang="vi-VN" sz="200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560" y="96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sz="2000" b="1">
                  <a:solidFill>
                    <a:srgbClr val="000066"/>
                  </a:solidFill>
                  <a:latin typeface="Times New Roman" pitchFamily="18" charset="0"/>
                  <a:cs typeface="Times New Roman" pitchFamily="18" charset="0"/>
                </a:rPr>
                <a:t>Ra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568" y="170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Y(f)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2" y="1680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X(f)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598" y="146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h(t)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598" y="1704"/>
              <a:ext cx="57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vi-VN" altLang="ja-JP" sz="2000" b="1">
                  <a:solidFill>
                    <a:srgbClr val="FF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H(f)</a:t>
              </a:r>
              <a:endParaRPr lang="vi-VN" sz="2000">
                <a:latin typeface="Times New Roman" pitchFamily="18" charset="0"/>
                <a:ea typeface="MS Mincho" pitchFamily="49" charset="-128"/>
                <a:cs typeface="Times New Roman" pitchFamily="18" charset="0"/>
              </a:endParaRPr>
            </a:p>
          </p:txBody>
        </p:sp>
      </p:grpSp>
      <p:graphicFrame>
        <p:nvGraphicFramePr>
          <p:cNvPr id="364559" name="Object 15"/>
          <p:cNvGraphicFramePr>
            <a:graphicFrameLocks noChangeAspect="1"/>
          </p:cNvGraphicFramePr>
          <p:nvPr/>
        </p:nvGraphicFramePr>
        <p:xfrm>
          <a:off x="1676400" y="3505200"/>
          <a:ext cx="5715000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5" name="Equation" r:id="rId3" imgW="2552400" imgH="1155600" progId="Equation.3">
                  <p:embed/>
                </p:oleObj>
              </mc:Choice>
              <mc:Fallback>
                <p:oleObj name="Equation" r:id="rId3" imgW="2552400" imgH="1155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505200"/>
                        <a:ext cx="5715000" cy="25876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truyền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dẫn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tưởng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Định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nghĩa</a:t>
            </a:r>
            <a:r>
              <a:rPr lang="en-US" sz="2200" b="1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đi</a:t>
            </a:r>
            <a:r>
              <a:rPr lang="en-US" sz="2200" dirty="0">
                <a:latin typeface="Arial"/>
                <a:cs typeface="Arial"/>
              </a:rPr>
              <a:t> qua </a:t>
            </a:r>
            <a:r>
              <a:rPr lang="en-US" sz="2200" dirty="0" err="1">
                <a:latin typeface="Arial"/>
                <a:cs typeface="Arial"/>
              </a:rPr>
              <a:t>mà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méo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ngoại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trễ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thời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gian</a:t>
            </a: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ra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Đáp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ứng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tần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số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 typeface="Symbol" pitchFamily="18" charset="2"/>
              <a:buChar char="Þ"/>
            </a:pP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Đáp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đáp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tuyến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1024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157639"/>
              </p:ext>
            </p:extLst>
          </p:nvPr>
        </p:nvGraphicFramePr>
        <p:xfrm>
          <a:off x="3200400" y="2771875"/>
          <a:ext cx="2590800" cy="509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4" name="Equation" r:id="rId3" imgW="1016000" imgH="203200" progId="Equation.3">
                  <p:embed/>
                </p:oleObj>
              </mc:Choice>
              <mc:Fallback>
                <p:oleObj name="Equation" r:id="rId3" imgW="10160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771875"/>
                        <a:ext cx="2590800" cy="5091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774303"/>
              </p:ext>
            </p:extLst>
          </p:nvPr>
        </p:nvGraphicFramePr>
        <p:xfrm>
          <a:off x="2971800" y="4110773"/>
          <a:ext cx="3429000" cy="994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5" name="Equation" r:id="rId5" imgW="1447800" imgH="419100" progId="Equation.3">
                  <p:embed/>
                </p:oleObj>
              </mc:Choice>
              <mc:Fallback>
                <p:oleObj name="Equation" r:id="rId5" imgW="14478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110773"/>
                        <a:ext cx="3429000" cy="99462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Đáp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41325" y="4057650"/>
            <a:ext cx="7908925" cy="2266950"/>
            <a:chOff x="240" y="2523"/>
            <a:chExt cx="4982" cy="1428"/>
          </a:xfrm>
        </p:grpSpPr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476" y="2523"/>
              <a:ext cx="4746" cy="1428"/>
              <a:chOff x="476" y="2704"/>
              <a:chExt cx="4746" cy="1428"/>
            </a:xfrm>
          </p:grpSpPr>
          <p:sp>
            <p:nvSpPr>
              <p:cNvPr id="9" name="AutoShape 18"/>
              <p:cNvSpPr>
                <a:spLocks noChangeAspect="1" noChangeArrowheads="1"/>
              </p:cNvSpPr>
              <p:nvPr/>
            </p:nvSpPr>
            <p:spPr bwMode="auto">
              <a:xfrm>
                <a:off x="2925" y="2704"/>
                <a:ext cx="2003" cy="70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AutoShape 19"/>
              <p:cNvSpPr>
                <a:spLocks noChangeAspect="1" noChangeArrowheads="1"/>
              </p:cNvSpPr>
              <p:nvPr/>
            </p:nvSpPr>
            <p:spPr bwMode="auto">
              <a:xfrm>
                <a:off x="476" y="2704"/>
                <a:ext cx="4746" cy="14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3515" y="3396"/>
                <a:ext cx="499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sz="24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-f</a:t>
                </a:r>
                <a:r>
                  <a:rPr lang="vi-VN" altLang="ja-JP" sz="2400" baseline="-250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1</a:t>
                </a:r>
                <a:endParaRPr lang="vi-VN" sz="2400" b="1">
                  <a:latin typeface="Times New Roman" pitchFamily="18" charset="0"/>
                  <a:ea typeface="MS Mincho" pitchFamily="49" charset="-128"/>
                  <a:cs typeface="Times New Roman" pitchFamily="18" charset="0"/>
                </a:endParaRPr>
              </a:p>
            </p:txBody>
          </p:sp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4273" y="3113"/>
                <a:ext cx="512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sz="24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f</a:t>
                </a:r>
                <a:r>
                  <a:rPr lang="vi-VN" altLang="ja-JP" sz="2400" baseline="-250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1</a:t>
                </a:r>
                <a:endParaRPr lang="vi-VN" sz="2400" b="1">
                  <a:latin typeface="Times New Roman" pitchFamily="18" charset="0"/>
                  <a:ea typeface="MS Mincho" pitchFamily="49" charset="-128"/>
                  <a:cs typeface="Times New Roman" pitchFamily="18" charset="0"/>
                </a:endParaRPr>
              </a:p>
            </p:txBody>
          </p:sp>
          <p:sp>
            <p:nvSpPr>
              <p:cNvPr id="13" name="Line 22"/>
              <p:cNvSpPr>
                <a:spLocks noChangeShapeType="1"/>
              </p:cNvSpPr>
              <p:nvPr/>
            </p:nvSpPr>
            <p:spPr bwMode="auto">
              <a:xfrm>
                <a:off x="884" y="3385"/>
                <a:ext cx="18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Line 23"/>
              <p:cNvSpPr>
                <a:spLocks noChangeShapeType="1"/>
              </p:cNvSpPr>
              <p:nvPr/>
            </p:nvSpPr>
            <p:spPr bwMode="auto">
              <a:xfrm>
                <a:off x="3152" y="3385"/>
                <a:ext cx="19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Line 24"/>
              <p:cNvSpPr>
                <a:spLocks noChangeShapeType="1"/>
              </p:cNvSpPr>
              <p:nvPr/>
            </p:nvSpPr>
            <p:spPr bwMode="auto">
              <a:xfrm>
                <a:off x="1791" y="2795"/>
                <a:ext cx="1" cy="6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Line 25"/>
              <p:cNvSpPr>
                <a:spLocks noChangeShapeType="1"/>
              </p:cNvSpPr>
              <p:nvPr/>
            </p:nvSpPr>
            <p:spPr bwMode="auto">
              <a:xfrm>
                <a:off x="4014" y="2976"/>
                <a:ext cx="0" cy="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Freeform 26"/>
              <p:cNvSpPr>
                <a:spLocks/>
              </p:cNvSpPr>
              <p:nvPr/>
            </p:nvSpPr>
            <p:spPr bwMode="auto">
              <a:xfrm flipV="1">
                <a:off x="2064" y="3051"/>
                <a:ext cx="374" cy="252"/>
              </a:xfrm>
              <a:custGeom>
                <a:avLst/>
                <a:gdLst>
                  <a:gd name="T0" fmla="*/ 0 w 935"/>
                  <a:gd name="T1" fmla="*/ 15 h 630"/>
                  <a:gd name="T2" fmla="*/ 5 w 935"/>
                  <a:gd name="T3" fmla="*/ 15 h 630"/>
                  <a:gd name="T4" fmla="*/ 10 w 935"/>
                  <a:gd name="T5" fmla="*/ 11 h 630"/>
                  <a:gd name="T6" fmla="*/ 19 w 935"/>
                  <a:gd name="T7" fmla="*/ 2 h 630"/>
                  <a:gd name="T8" fmla="*/ 24 w 935"/>
                  <a:gd name="T9" fmla="*/ 2 h 6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5"/>
                  <a:gd name="T16" fmla="*/ 0 h 630"/>
                  <a:gd name="T17" fmla="*/ 935 w 935"/>
                  <a:gd name="T18" fmla="*/ 630 h 6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5" h="630">
                    <a:moveTo>
                      <a:pt x="0" y="600"/>
                    </a:moveTo>
                    <a:cubicBezTo>
                      <a:pt x="62" y="615"/>
                      <a:pt x="125" y="630"/>
                      <a:pt x="187" y="600"/>
                    </a:cubicBezTo>
                    <a:cubicBezTo>
                      <a:pt x="249" y="570"/>
                      <a:pt x="280" y="510"/>
                      <a:pt x="374" y="420"/>
                    </a:cubicBezTo>
                    <a:cubicBezTo>
                      <a:pt x="468" y="330"/>
                      <a:pt x="654" y="120"/>
                      <a:pt x="748" y="60"/>
                    </a:cubicBezTo>
                    <a:cubicBezTo>
                      <a:pt x="842" y="0"/>
                      <a:pt x="888" y="30"/>
                      <a:pt x="935" y="6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27"/>
              <p:cNvSpPr>
                <a:spLocks noChangeArrowheads="1"/>
              </p:cNvSpPr>
              <p:nvPr/>
            </p:nvSpPr>
            <p:spPr bwMode="auto">
              <a:xfrm>
                <a:off x="1724" y="3030"/>
                <a:ext cx="75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Line 28"/>
              <p:cNvSpPr>
                <a:spLocks noChangeShapeType="1"/>
              </p:cNvSpPr>
              <p:nvPr/>
            </p:nvSpPr>
            <p:spPr bwMode="auto">
              <a:xfrm>
                <a:off x="1541" y="3051"/>
                <a:ext cx="54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Freeform 29"/>
              <p:cNvSpPr>
                <a:spLocks/>
              </p:cNvSpPr>
              <p:nvPr/>
            </p:nvSpPr>
            <p:spPr bwMode="auto">
              <a:xfrm flipH="1" flipV="1">
                <a:off x="1180" y="3043"/>
                <a:ext cx="374" cy="252"/>
              </a:xfrm>
              <a:custGeom>
                <a:avLst/>
                <a:gdLst>
                  <a:gd name="T0" fmla="*/ 0 w 935"/>
                  <a:gd name="T1" fmla="*/ 15 h 630"/>
                  <a:gd name="T2" fmla="*/ 5 w 935"/>
                  <a:gd name="T3" fmla="*/ 15 h 630"/>
                  <a:gd name="T4" fmla="*/ 10 w 935"/>
                  <a:gd name="T5" fmla="*/ 11 h 630"/>
                  <a:gd name="T6" fmla="*/ 19 w 935"/>
                  <a:gd name="T7" fmla="*/ 2 h 630"/>
                  <a:gd name="T8" fmla="*/ 24 w 935"/>
                  <a:gd name="T9" fmla="*/ 2 h 6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5"/>
                  <a:gd name="T16" fmla="*/ 0 h 630"/>
                  <a:gd name="T17" fmla="*/ 935 w 935"/>
                  <a:gd name="T18" fmla="*/ 630 h 6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5" h="630">
                    <a:moveTo>
                      <a:pt x="0" y="600"/>
                    </a:moveTo>
                    <a:cubicBezTo>
                      <a:pt x="62" y="615"/>
                      <a:pt x="125" y="630"/>
                      <a:pt x="187" y="600"/>
                    </a:cubicBezTo>
                    <a:cubicBezTo>
                      <a:pt x="249" y="570"/>
                      <a:pt x="280" y="510"/>
                      <a:pt x="374" y="420"/>
                    </a:cubicBezTo>
                    <a:cubicBezTo>
                      <a:pt x="468" y="330"/>
                      <a:pt x="654" y="120"/>
                      <a:pt x="748" y="60"/>
                    </a:cubicBezTo>
                    <a:cubicBezTo>
                      <a:pt x="842" y="0"/>
                      <a:pt x="888" y="30"/>
                      <a:pt x="935" y="6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Rectangle 30"/>
              <p:cNvSpPr>
                <a:spLocks noChangeArrowheads="1"/>
              </p:cNvSpPr>
              <p:nvPr/>
            </p:nvSpPr>
            <p:spPr bwMode="auto">
              <a:xfrm>
                <a:off x="2490" y="3234"/>
                <a:ext cx="75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31"/>
              <p:cNvSpPr>
                <a:spLocks noChangeArrowheads="1"/>
              </p:cNvSpPr>
              <p:nvPr/>
            </p:nvSpPr>
            <p:spPr bwMode="auto">
              <a:xfrm>
                <a:off x="2119" y="3096"/>
                <a:ext cx="75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Line 32"/>
              <p:cNvSpPr>
                <a:spLocks noChangeShapeType="1"/>
              </p:cNvSpPr>
              <p:nvPr/>
            </p:nvSpPr>
            <p:spPr bwMode="auto">
              <a:xfrm>
                <a:off x="1490" y="3022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Line 33"/>
              <p:cNvSpPr>
                <a:spLocks noChangeShapeType="1"/>
              </p:cNvSpPr>
              <p:nvPr/>
            </p:nvSpPr>
            <p:spPr bwMode="auto">
              <a:xfrm>
                <a:off x="2108" y="2976"/>
                <a:ext cx="1" cy="43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Freeform 34"/>
              <p:cNvSpPr>
                <a:spLocks/>
              </p:cNvSpPr>
              <p:nvPr/>
            </p:nvSpPr>
            <p:spPr bwMode="auto">
              <a:xfrm>
                <a:off x="3557" y="3091"/>
                <a:ext cx="449" cy="288"/>
              </a:xfrm>
              <a:custGeom>
                <a:avLst/>
                <a:gdLst>
                  <a:gd name="T0" fmla="*/ 0 w 1496"/>
                  <a:gd name="T1" fmla="*/ 1 h 750"/>
                  <a:gd name="T2" fmla="*/ 3 w 1496"/>
                  <a:gd name="T3" fmla="*/ 1 h 750"/>
                  <a:gd name="T4" fmla="*/ 6 w 1496"/>
                  <a:gd name="T5" fmla="*/ 5 h 750"/>
                  <a:gd name="T6" fmla="*/ 12 w 1496"/>
                  <a:gd name="T7" fmla="*/ 17 h 7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6"/>
                  <a:gd name="T13" fmla="*/ 0 h 750"/>
                  <a:gd name="T14" fmla="*/ 1496 w 1496"/>
                  <a:gd name="T15" fmla="*/ 750 h 7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6" h="750">
                    <a:moveTo>
                      <a:pt x="0" y="30"/>
                    </a:moveTo>
                    <a:cubicBezTo>
                      <a:pt x="124" y="15"/>
                      <a:pt x="249" y="0"/>
                      <a:pt x="374" y="30"/>
                    </a:cubicBezTo>
                    <a:cubicBezTo>
                      <a:pt x="499" y="60"/>
                      <a:pt x="561" y="90"/>
                      <a:pt x="748" y="210"/>
                    </a:cubicBezTo>
                    <a:cubicBezTo>
                      <a:pt x="935" y="330"/>
                      <a:pt x="1215" y="540"/>
                      <a:pt x="1496" y="7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Freeform 35"/>
              <p:cNvSpPr>
                <a:spLocks/>
              </p:cNvSpPr>
              <p:nvPr/>
            </p:nvSpPr>
            <p:spPr bwMode="auto">
              <a:xfrm flipH="1" flipV="1">
                <a:off x="4020" y="3385"/>
                <a:ext cx="448" cy="288"/>
              </a:xfrm>
              <a:custGeom>
                <a:avLst/>
                <a:gdLst>
                  <a:gd name="T0" fmla="*/ 0 w 1496"/>
                  <a:gd name="T1" fmla="*/ 1 h 750"/>
                  <a:gd name="T2" fmla="*/ 3 w 1496"/>
                  <a:gd name="T3" fmla="*/ 1 h 750"/>
                  <a:gd name="T4" fmla="*/ 6 w 1496"/>
                  <a:gd name="T5" fmla="*/ 5 h 750"/>
                  <a:gd name="T6" fmla="*/ 12 w 1496"/>
                  <a:gd name="T7" fmla="*/ 17 h 7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96"/>
                  <a:gd name="T13" fmla="*/ 0 h 750"/>
                  <a:gd name="T14" fmla="*/ 1496 w 1496"/>
                  <a:gd name="T15" fmla="*/ 750 h 7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96" h="750">
                    <a:moveTo>
                      <a:pt x="0" y="30"/>
                    </a:moveTo>
                    <a:cubicBezTo>
                      <a:pt x="124" y="15"/>
                      <a:pt x="249" y="0"/>
                      <a:pt x="374" y="30"/>
                    </a:cubicBezTo>
                    <a:cubicBezTo>
                      <a:pt x="499" y="60"/>
                      <a:pt x="561" y="90"/>
                      <a:pt x="748" y="210"/>
                    </a:cubicBezTo>
                    <a:cubicBezTo>
                      <a:pt x="935" y="330"/>
                      <a:pt x="1215" y="540"/>
                      <a:pt x="1496" y="7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Line 36"/>
              <p:cNvSpPr>
                <a:spLocks noChangeShapeType="1"/>
              </p:cNvSpPr>
              <p:nvPr/>
            </p:nvSpPr>
            <p:spPr bwMode="auto">
              <a:xfrm>
                <a:off x="3651" y="3067"/>
                <a:ext cx="1" cy="3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Line 37"/>
              <p:cNvSpPr>
                <a:spLocks noChangeShapeType="1"/>
              </p:cNvSpPr>
              <p:nvPr/>
            </p:nvSpPr>
            <p:spPr bwMode="auto">
              <a:xfrm>
                <a:off x="4377" y="3339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Text Box 38"/>
              <p:cNvSpPr txBox="1">
                <a:spLocks noChangeArrowheads="1"/>
              </p:cNvSpPr>
              <p:nvPr/>
            </p:nvSpPr>
            <p:spPr bwMode="auto">
              <a:xfrm>
                <a:off x="1993" y="3385"/>
                <a:ext cx="479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sz="24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f</a:t>
                </a:r>
                <a:r>
                  <a:rPr lang="vi-VN" altLang="ja-JP" sz="2400" baseline="-250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1</a:t>
                </a:r>
                <a:endParaRPr lang="vi-VN" sz="2400" b="1">
                  <a:latin typeface="Times New Roman" pitchFamily="18" charset="0"/>
                  <a:ea typeface="MS Mincho" pitchFamily="49" charset="-128"/>
                  <a:cs typeface="Times New Roman" pitchFamily="18" charset="0"/>
                </a:endParaRPr>
              </a:p>
            </p:txBody>
          </p:sp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1338" y="3385"/>
                <a:ext cx="454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sz="24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-f</a:t>
                </a:r>
                <a:r>
                  <a:rPr lang="vi-VN" altLang="ja-JP" sz="2400" baseline="-25000">
                    <a:latin typeface="Times New Roman" pitchFamily="18" charset="0"/>
                    <a:ea typeface="MS Mincho" pitchFamily="49" charset="-128"/>
                    <a:cs typeface="Times New Roman" pitchFamily="18" charset="0"/>
                  </a:rPr>
                  <a:t>1</a:t>
                </a:r>
                <a:endParaRPr lang="vi-VN" sz="2400" b="1">
                  <a:latin typeface="Times New Roman" pitchFamily="18" charset="0"/>
                  <a:ea typeface="MS Mincho" pitchFamily="49" charset="-128"/>
                  <a:cs typeface="Times New Roman" pitchFamily="18" charset="0"/>
                </a:endParaRPr>
              </a:p>
            </p:txBody>
          </p:sp>
        </p:grpSp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240" y="3535"/>
              <a:ext cx="274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vi-VN" sz="2400" b="1" dirty="0">
                  <a:solidFill>
                    <a:srgbClr val="0000FF"/>
                  </a:solidFill>
                  <a:latin typeface="Arial"/>
                  <a:cs typeface="Arial"/>
                </a:rPr>
                <a:t>Hệ thống truyền</a:t>
              </a:r>
              <a:r>
                <a:rPr lang="en-US" sz="2400" b="1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lang="vi-VN" sz="2400" b="1" dirty="0">
                  <a:solidFill>
                    <a:srgbClr val="0000FF"/>
                  </a:solidFill>
                  <a:latin typeface="Arial"/>
                  <a:cs typeface="Arial"/>
                </a:rPr>
                <a:t>dẫn thực tế</a:t>
              </a:r>
            </a:p>
          </p:txBody>
        </p:sp>
      </p:grp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260350" y="3352800"/>
            <a:ext cx="8655050" cy="98488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méo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thấp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(Hz)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(Hz)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méo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biên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méo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pSp>
        <p:nvGrpSpPr>
          <p:cNvPr id="32" name="Group 6"/>
          <p:cNvGrpSpPr>
            <a:grpSpLocks/>
          </p:cNvGrpSpPr>
          <p:nvPr/>
        </p:nvGrpSpPr>
        <p:grpSpPr bwMode="auto">
          <a:xfrm>
            <a:off x="304800" y="1276351"/>
            <a:ext cx="7696201" cy="2441575"/>
            <a:chOff x="216" y="804"/>
            <a:chExt cx="4848" cy="1538"/>
          </a:xfrm>
        </p:grpSpPr>
        <p:grpSp>
          <p:nvGrpSpPr>
            <p:cNvPr id="33" name="Group 7"/>
            <p:cNvGrpSpPr>
              <a:grpSpLocks/>
            </p:cNvGrpSpPr>
            <p:nvPr/>
          </p:nvGrpSpPr>
          <p:grpSpPr bwMode="auto">
            <a:xfrm>
              <a:off x="985" y="992"/>
              <a:ext cx="4079" cy="1350"/>
              <a:chOff x="1111" y="1071"/>
              <a:chExt cx="3590" cy="1080"/>
            </a:xfrm>
          </p:grpSpPr>
          <p:sp>
            <p:nvSpPr>
              <p:cNvPr id="35" name="AutoShape 8"/>
              <p:cNvSpPr>
                <a:spLocks noChangeAspect="1" noChangeArrowheads="1"/>
              </p:cNvSpPr>
              <p:nvPr/>
            </p:nvSpPr>
            <p:spPr bwMode="auto">
              <a:xfrm>
                <a:off x="1111" y="1071"/>
                <a:ext cx="3590" cy="1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170" y="1653"/>
                <a:ext cx="149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3056" y="1647"/>
                <a:ext cx="149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/>
              <p:cNvSpPr>
                <a:spLocks noChangeShapeType="1"/>
              </p:cNvSpPr>
              <p:nvPr/>
            </p:nvSpPr>
            <p:spPr bwMode="auto">
              <a:xfrm>
                <a:off x="1859" y="1143"/>
                <a:ext cx="0" cy="5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2"/>
              <p:cNvSpPr>
                <a:spLocks noChangeShapeType="1"/>
              </p:cNvSpPr>
              <p:nvPr/>
            </p:nvSpPr>
            <p:spPr bwMode="auto">
              <a:xfrm>
                <a:off x="3804" y="1143"/>
                <a:ext cx="0" cy="10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3"/>
              <p:cNvSpPr>
                <a:spLocks noChangeShapeType="1"/>
              </p:cNvSpPr>
              <p:nvPr/>
            </p:nvSpPr>
            <p:spPr bwMode="auto">
              <a:xfrm>
                <a:off x="1247" y="1344"/>
                <a:ext cx="127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3152" y="1344"/>
                <a:ext cx="1272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216" y="804"/>
              <a:ext cx="355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vi-VN" sz="2400" b="1" dirty="0">
                  <a:solidFill>
                    <a:srgbClr val="0000FF"/>
                  </a:solidFill>
                  <a:latin typeface="Arial"/>
                  <a:cs typeface="Arial"/>
                </a:rPr>
                <a:t>Hệ thống truyền dẫn lý tưởng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Tín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ngẫu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nhiên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" y="1219200"/>
            <a:ext cx="90678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Nhiệm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vụ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tức</a:t>
            </a:r>
            <a:r>
              <a:rPr lang="en-US" sz="2200" dirty="0">
                <a:latin typeface="Arial"/>
                <a:cs typeface="Arial"/>
              </a:rPr>
              <a:t> qua </a:t>
            </a:r>
            <a:r>
              <a:rPr lang="en-US" sz="2200" dirty="0" err="1">
                <a:latin typeface="Arial"/>
                <a:cs typeface="Arial"/>
              </a:rPr>
              <a:t>kênh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Tất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mang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tức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đều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ngẫu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nhiên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Nếu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trước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thì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về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mặt</a:t>
            </a:r>
            <a:r>
              <a:rPr lang="en-US" sz="2200" dirty="0">
                <a:latin typeface="Arial"/>
                <a:cs typeface="Arial"/>
              </a:rPr>
              <a:t> ý </a:t>
            </a:r>
            <a:r>
              <a:rPr lang="en-US" sz="2200" dirty="0" err="1">
                <a:latin typeface="Arial"/>
                <a:cs typeface="Arial"/>
              </a:rPr>
              <a:t>nghĩa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tức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việc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thiết</a:t>
            </a:r>
            <a:r>
              <a:rPr lang="en-US" sz="2200" dirty="0">
                <a:latin typeface="Arial"/>
                <a:cs typeface="Arial"/>
              </a:rPr>
              <a:t>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Nếu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hoàn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toàn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gì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về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(hay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) </a:t>
            </a:r>
            <a:r>
              <a:rPr lang="en-US" sz="2200" dirty="0" err="1">
                <a:latin typeface="Arial"/>
                <a:cs typeface="Arial"/>
              </a:rPr>
              <a:t>thì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khỏi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Symbol" pitchFamily="18" charset="2"/>
              <a:buChar char="Þ"/>
            </a:pP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Cần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phải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biết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đặc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tính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kê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tín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hiệu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và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diễn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tả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trên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cơ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sở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lý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thuyết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xác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suất</a:t>
            </a: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Nhiễu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Nhiễu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ngẫu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muốn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mặt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hưởng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gốc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Nguồn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nhiễu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gây</a:t>
            </a:r>
            <a:r>
              <a:rPr lang="en-US" sz="2200" dirty="0">
                <a:latin typeface="Arial"/>
                <a:cs typeface="Arial"/>
              </a:rPr>
              <a:t> ra do </a:t>
            </a:r>
            <a:r>
              <a:rPr lang="en-US" sz="2200" dirty="0" err="1">
                <a:latin typeface="Arial"/>
                <a:cs typeface="Arial"/>
              </a:rPr>
              <a:t>thiết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bị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nhiệt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quyển,v.v</a:t>
            </a:r>
            <a:r>
              <a:rPr lang="en-US" sz="2200" dirty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Ảnh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hưởng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gây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méo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trễ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242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Minh </a:t>
            </a:r>
            <a:r>
              <a:rPr lang="en-US" dirty="0" err="1">
                <a:latin typeface="Arial"/>
                <a:cs typeface="Arial"/>
              </a:rPr>
              <a:t>hoạ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ảnh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hưởng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nhiễu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E1D27-A8CD-4F44-99FC-E9A72A5D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63" y="1295400"/>
            <a:ext cx="6858237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Nhiễu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nhiệt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Nguyên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nhân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sinh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ra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nhiễu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do </a:t>
            </a:r>
            <a:r>
              <a:rPr lang="en-US" sz="2400" dirty="0" err="1">
                <a:latin typeface="Arial"/>
                <a:cs typeface="Arial"/>
              </a:rPr>
              <a:t>chuyển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động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hỗn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loạn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của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các</a:t>
            </a:r>
            <a:r>
              <a:rPr lang="en-US" sz="2400" dirty="0">
                <a:latin typeface="Arial"/>
                <a:cs typeface="Arial"/>
              </a:rPr>
              <a:t> e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trong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dẫn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Mô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tả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394075"/>
            <a:ext cx="4625975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8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961517"/>
              </p:ext>
            </p:extLst>
          </p:nvPr>
        </p:nvGraphicFramePr>
        <p:xfrm>
          <a:off x="304800" y="3490912"/>
          <a:ext cx="3884613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4" name="Equation" r:id="rId4" imgW="1790640" imgH="533160" progId="Equation.3">
                  <p:embed/>
                </p:oleObj>
              </mc:Choice>
              <mc:Fallback>
                <p:oleObj name="Equation" r:id="rId4" imgW="17906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490912"/>
                        <a:ext cx="3884613" cy="1157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9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Nhiễu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trắng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1440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 err="1">
                <a:latin typeface="Arial"/>
                <a:cs typeface="Arial"/>
              </a:rPr>
              <a:t>Nhiễu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trắng</a:t>
            </a:r>
            <a:r>
              <a:rPr lang="en-US" sz="2200" b="1" dirty="0">
                <a:latin typeface="Arial"/>
                <a:cs typeface="Arial"/>
              </a:rPr>
              <a:t>: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nhiễu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nhiệt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mật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phổ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i="1" dirty="0">
                <a:latin typeface="Arial"/>
                <a:cs typeface="Arial"/>
              </a:rPr>
              <a:t>S(f)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như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(</a:t>
            </a:r>
            <a:r>
              <a:rPr lang="en-US" sz="2200" dirty="0" err="1">
                <a:latin typeface="Arial"/>
                <a:cs typeface="Arial"/>
              </a:rPr>
              <a:t>khoảng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DC </a:t>
            </a:r>
            <a:r>
              <a:rPr lang="en-US" sz="2200" dirty="0" err="1">
                <a:latin typeface="Arial"/>
                <a:cs typeface="Arial"/>
              </a:rPr>
              <a:t>đến</a:t>
            </a:r>
            <a:r>
              <a:rPr lang="en-US" sz="2200" dirty="0">
                <a:latin typeface="Arial"/>
                <a:cs typeface="Arial"/>
              </a:rPr>
              <a:t> 10</a:t>
            </a:r>
            <a:r>
              <a:rPr lang="en-US" sz="2200" baseline="30000" dirty="0">
                <a:latin typeface="Arial"/>
                <a:cs typeface="Arial"/>
              </a:rPr>
              <a:t>12</a:t>
            </a:r>
            <a:r>
              <a:rPr lang="en-US" sz="2200" dirty="0">
                <a:latin typeface="Arial"/>
                <a:cs typeface="Arial"/>
              </a:rPr>
              <a:t> Hz)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200" b="1" dirty="0" err="1">
                <a:latin typeface="Arial"/>
                <a:cs typeface="Arial"/>
              </a:rPr>
              <a:t>Nhiễu</a:t>
            </a:r>
            <a:r>
              <a:rPr lang="en-US" sz="2200" b="1" dirty="0">
                <a:latin typeface="Arial"/>
                <a:cs typeface="Arial"/>
              </a:rPr>
              <a:t> Gauss </a:t>
            </a:r>
            <a:r>
              <a:rPr lang="en-US" sz="2200" b="1" dirty="0" err="1">
                <a:latin typeface="Arial"/>
                <a:cs typeface="Arial"/>
              </a:rPr>
              <a:t>trắng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cộng</a:t>
            </a:r>
            <a:r>
              <a:rPr lang="en-US" sz="2200" b="1" dirty="0">
                <a:latin typeface="Arial"/>
                <a:cs typeface="Arial"/>
              </a:rPr>
              <a:t> AWGN: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bố</a:t>
            </a:r>
            <a:r>
              <a:rPr lang="en-US" sz="2200" dirty="0">
                <a:latin typeface="Arial"/>
                <a:cs typeface="Arial"/>
              </a:rPr>
              <a:t> Gauss,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hưởng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mỗi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lập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nhau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hưởng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cộng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301311"/>
              </p:ext>
            </p:extLst>
          </p:nvPr>
        </p:nvGraphicFramePr>
        <p:xfrm>
          <a:off x="3910013" y="2643188"/>
          <a:ext cx="14001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4" name="Equation" r:id="rId3" imgW="596900" imgH="355600" progId="Equation.3">
                  <p:embed/>
                </p:oleObj>
              </mc:Choice>
              <mc:Fallback>
                <p:oleObj name="Equation" r:id="rId3" imgW="596900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2643188"/>
                        <a:ext cx="1400175" cy="8334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81000" y="2571750"/>
            <a:ext cx="8139113" cy="2233315"/>
            <a:chOff x="381000" y="2571750"/>
            <a:chExt cx="8139113" cy="2233315"/>
          </a:xfrm>
        </p:grpSpPr>
        <p:graphicFrame>
          <p:nvGraphicFramePr>
            <p:cNvPr id="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6604610"/>
                </p:ext>
              </p:extLst>
            </p:nvPr>
          </p:nvGraphicFramePr>
          <p:xfrm>
            <a:off x="8262938" y="4448175"/>
            <a:ext cx="257175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25" name="Equation" r:id="rId5" imgW="114300" imgH="127000" progId="Equation.3">
                    <p:embed/>
                  </p:oleObj>
                </mc:Choice>
                <mc:Fallback>
                  <p:oleObj name="Equation" r:id="rId5" imgW="114300" imgH="1270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62938" y="4448175"/>
                          <a:ext cx="257175" cy="285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81000" y="4648200"/>
              <a:ext cx="3352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4876800" y="4648200"/>
              <a:ext cx="3352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3810000" y="4343400"/>
              <a:ext cx="381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vi-VN" sz="24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2133600" y="2590800"/>
              <a:ext cx="1447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 i="1" dirty="0">
                  <a:latin typeface="Times New Roman" pitchFamily="18" charset="0"/>
                  <a:cs typeface="Times New Roman" pitchFamily="18" charset="0"/>
                </a:rPr>
                <a:t>S(f)</a:t>
              </a:r>
              <a:endParaRPr lang="vi-VN" sz="24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2133600" y="2743200"/>
              <a:ext cx="0" cy="1905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6553200" y="2743200"/>
              <a:ext cx="0" cy="1905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533400" y="3810000"/>
              <a:ext cx="30480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6553200" y="3505200"/>
              <a:ext cx="0" cy="11430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1580387"/>
                </p:ext>
              </p:extLst>
            </p:nvPr>
          </p:nvGraphicFramePr>
          <p:xfrm>
            <a:off x="6780213" y="2571750"/>
            <a:ext cx="534987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26" name="Equation" r:id="rId7" imgW="292100" imgH="177800" progId="Equation.3">
                    <p:embed/>
                  </p:oleObj>
                </mc:Choice>
                <mc:Fallback>
                  <p:oleObj name="Equation" r:id="rId7" imgW="2921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0213" y="2571750"/>
                          <a:ext cx="534987" cy="325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niệm</a:t>
            </a:r>
            <a:r>
              <a:rPr lang="en-US" dirty="0">
                <a:latin typeface="Arial"/>
                <a:cs typeface="Arial"/>
              </a:rPr>
              <a:t> ban </a:t>
            </a:r>
            <a:r>
              <a:rPr lang="en-US" dirty="0" err="1">
                <a:latin typeface="Arial"/>
                <a:cs typeface="Arial"/>
              </a:rPr>
              <a:t>đầu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144000" cy="5105400"/>
          </a:xfrm>
        </p:spPr>
        <p:txBody>
          <a:bodyPr>
            <a:noAutofit/>
          </a:bodyPr>
          <a:lstStyle/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tin/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truyền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(communication):</a:t>
            </a:r>
            <a:r>
              <a:rPr lang="en-US" sz="22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trao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giữa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cầu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nhờ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nào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đó</a:t>
            </a:r>
            <a:endParaRPr lang="en-US" sz="2200" i="1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(telecommunication):</a:t>
            </a:r>
            <a:r>
              <a:rPr lang="en-US" sz="22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qua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khoảng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địa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theo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ts val="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Kỹ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(telecommunication engineering):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máy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nhằm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hỗ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tăng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cường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viễn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ts val="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tin: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cuối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phát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cuối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thu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Bài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0" y="1219200"/>
                <a:ext cx="9144000" cy="5105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Câu 1: </a:t>
                </a:r>
                <a:r>
                  <a:rPr lang="en-US" sz="2200" dirty="0" err="1">
                    <a:latin typeface="Arial"/>
                    <a:cs typeface="Arial"/>
                  </a:rPr>
                  <a:t>Thế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nào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là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một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hệ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thống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dẫn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lý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tưởng</a:t>
                </a:r>
                <a:r>
                  <a:rPr lang="en-US" sz="2200" dirty="0">
                    <a:latin typeface="Arial"/>
                    <a:cs typeface="Arial"/>
                  </a:rPr>
                  <a:t>? </a:t>
                </a:r>
                <a:r>
                  <a:rPr lang="en-US" sz="2200" dirty="0" err="1">
                    <a:latin typeface="Arial"/>
                    <a:cs typeface="Arial"/>
                  </a:rPr>
                  <a:t>Giải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thích</a:t>
                </a:r>
                <a:r>
                  <a:rPr lang="en-US" sz="2200" dirty="0">
                    <a:latin typeface="Arial"/>
                    <a:cs typeface="Arial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200" b="1" dirty="0" err="1">
                    <a:solidFill>
                      <a:srgbClr val="0432FF"/>
                    </a:solidFill>
                    <a:latin typeface="Arial"/>
                    <a:cs typeface="Arial"/>
                  </a:rPr>
                  <a:t>Câu</a:t>
                </a:r>
                <a:r>
                  <a:rPr 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 2: </a:t>
                </a:r>
                <a:r>
                  <a:rPr lang="en-US" sz="2200" dirty="0" err="1">
                    <a:latin typeface="Arial"/>
                    <a:cs typeface="Arial"/>
                  </a:rPr>
                  <a:t>Dựa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vào</a:t>
                </a:r>
                <a:r>
                  <a:rPr lang="en-US" sz="2200" dirty="0">
                    <a:latin typeface="Arial"/>
                    <a:cs typeface="Arial"/>
                  </a:rPr>
                  <a:t> video </a:t>
                </a:r>
                <a:r>
                  <a:rPr lang="en-US" sz="2200" dirty="0" err="1">
                    <a:latin typeface="Arial"/>
                    <a:cs typeface="Arial"/>
                  </a:rPr>
                  <a:t>sau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để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trình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bày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về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các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nguồn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nhiễu</a:t>
                </a:r>
                <a:r>
                  <a:rPr lang="en-US" sz="2200" dirty="0">
                    <a:latin typeface="Arial"/>
                    <a:cs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200" dirty="0">
                    <a:latin typeface="Arial"/>
                    <a:cs typeface="Arial"/>
                    <a:hlinkClick r:id="rId2"/>
                  </a:rPr>
                  <a:t>https://www.youtube.com/watch?v=6TcD6DcSRUE&amp;t=195s</a:t>
                </a: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200" b="1" dirty="0" err="1">
                    <a:solidFill>
                      <a:srgbClr val="0432FF"/>
                    </a:solidFill>
                    <a:latin typeface="Arial"/>
                    <a:cs typeface="Arial"/>
                  </a:rPr>
                  <a:t>Câu</a:t>
                </a:r>
                <a:r>
                  <a:rPr 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 3:</a:t>
                </a:r>
                <a:r>
                  <a:rPr lang="en-US" sz="2200" dirty="0">
                    <a:latin typeface="Arial"/>
                    <a:cs typeface="Arial"/>
                  </a:rPr>
                  <a:t> Cho </a:t>
                </a:r>
                <a:r>
                  <a:rPr lang="en-US" sz="2200" dirty="0" err="1">
                    <a:latin typeface="Arial"/>
                    <a:cs typeface="Arial"/>
                  </a:rPr>
                  <a:t>tín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hiệu</a:t>
                </a:r>
                <a:r>
                  <a:rPr lang="en-US" sz="2200" dirty="0">
                    <a:latin typeface="Arial"/>
                    <a:cs typeface="Arial"/>
                  </a:rPr>
                  <a:t> x(t) </a:t>
                </a:r>
                <a:r>
                  <a:rPr lang="en-US" sz="2200" dirty="0" err="1">
                    <a:latin typeface="Arial"/>
                    <a:cs typeface="Arial"/>
                  </a:rPr>
                  <a:t>có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phổ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là</a:t>
                </a:r>
                <a:r>
                  <a:rPr lang="en-US" sz="2200" dirty="0">
                    <a:latin typeface="Arial"/>
                    <a:cs typeface="Arial"/>
                  </a:rPr>
                  <a:t> X(f) </a:t>
                </a:r>
                <a:r>
                  <a:rPr lang="en-US" sz="2200" dirty="0" err="1">
                    <a:latin typeface="Arial"/>
                    <a:cs typeface="Arial"/>
                  </a:rPr>
                  <a:t>như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đồ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thị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sau</a:t>
                </a:r>
                <a:r>
                  <a:rPr lang="en-US" sz="2200" dirty="0">
                    <a:latin typeface="Arial"/>
                    <a:cs typeface="Arial"/>
                  </a:rPr>
                  <a:t>. Cho </a:t>
                </a:r>
                <a:r>
                  <a:rPr lang="en-US" sz="2200" dirty="0" err="1">
                    <a:latin typeface="Arial"/>
                    <a:cs typeface="Arial"/>
                  </a:rPr>
                  <a:t>biết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quan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hệ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giữa</a:t>
                </a:r>
                <a:r>
                  <a:rPr lang="en-US" sz="2200" dirty="0">
                    <a:latin typeface="Arial"/>
                    <a:cs typeface="Arial"/>
                  </a:rPr>
                  <a:t> X(f) </a:t>
                </a:r>
                <a:r>
                  <a:rPr lang="en-US" sz="2200" dirty="0" err="1">
                    <a:latin typeface="Arial"/>
                    <a:cs typeface="Arial"/>
                  </a:rPr>
                  <a:t>và</a:t>
                </a:r>
                <a:r>
                  <a:rPr lang="en-US" sz="2200" dirty="0">
                    <a:latin typeface="Arial"/>
                    <a:cs typeface="Arial"/>
                  </a:rPr>
                  <a:t> Y(f) </a:t>
                </a:r>
                <a:r>
                  <a:rPr lang="en-US" sz="2200" dirty="0" err="1">
                    <a:latin typeface="Arial"/>
                    <a:cs typeface="Arial"/>
                  </a:rPr>
                  <a:t>là</a:t>
                </a:r>
                <a:r>
                  <a:rPr lang="en-US" sz="2200" dirty="0">
                    <a:latin typeface="Arial"/>
                    <a:cs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200" dirty="0">
                    <a:latin typeface="Arial"/>
                    <a:cs typeface="Arial"/>
                  </a:rPr>
                  <a:t>    </a:t>
                </a:r>
                <a:r>
                  <a:rPr lang="en-US" sz="2200" dirty="0" err="1">
                    <a:latin typeface="Arial"/>
                    <a:cs typeface="Arial"/>
                  </a:rPr>
                  <a:t>Hãy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vẽ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phổ</a:t>
                </a:r>
                <a:r>
                  <a:rPr lang="en-US" sz="2200" dirty="0">
                    <a:latin typeface="Arial"/>
                    <a:cs typeface="Arial"/>
                  </a:rPr>
                  <a:t> Y(f) </a:t>
                </a:r>
                <a:r>
                  <a:rPr lang="en-US" sz="2200" dirty="0" err="1">
                    <a:latin typeface="Arial"/>
                    <a:cs typeface="Arial"/>
                  </a:rPr>
                  <a:t>trong</a:t>
                </a:r>
                <a:r>
                  <a:rPr lang="en-US" sz="2200" dirty="0">
                    <a:latin typeface="Arial"/>
                    <a:cs typeface="Arial"/>
                  </a:rPr>
                  <a:t> 3 </a:t>
                </a:r>
                <a:r>
                  <a:rPr lang="en-US" sz="2200" dirty="0" err="1">
                    <a:latin typeface="Arial"/>
                    <a:cs typeface="Arial"/>
                  </a:rPr>
                  <a:t>trường</a:t>
                </a:r>
                <a:r>
                  <a:rPr lang="en-US" sz="2200" dirty="0"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latin typeface="Arial"/>
                    <a:cs typeface="Arial"/>
                  </a:rPr>
                  <a:t>hợp</a:t>
                </a:r>
                <a:r>
                  <a:rPr lang="en-US" sz="2200" dirty="0">
                    <a:latin typeface="Arial"/>
                    <a:cs typeface="Aria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s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&gt;2</m:t>
                    </m:r>
                    <m:sSub>
                      <m:sSubPr>
                        <m:ctrlPr>
                          <a:rPr lang="vi-VN" sz="22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;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s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vi-VN" sz="2200" i="1">
                        <a:latin typeface="Cambria Math" panose="02040503050406030204" pitchFamily="18" charset="0"/>
                        <a:cs typeface="Arial"/>
                      </a:rPr>
                      <m:t>2</m:t>
                    </m:r>
                    <m:sSub>
                      <m:sSubPr>
                        <m:ctrl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200" dirty="0">
                    <a:latin typeface="Arial"/>
                    <a:cs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s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&lt;</m:t>
                    </m:r>
                    <m:r>
                      <a:rPr lang="vi-VN" sz="2200" i="1">
                        <a:latin typeface="Cambria Math" panose="02040503050406030204" pitchFamily="18" charset="0"/>
                        <a:cs typeface="Arial"/>
                      </a:rPr>
                      <m:t>2</m:t>
                    </m:r>
                    <m:sSub>
                      <m:sSubPr>
                        <m:ctrl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</m:sub>
                    </m:sSub>
                  </m:oMath>
                </a14:m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0" y="1219200"/>
                <a:ext cx="9144000" cy="5105400"/>
              </a:xfrm>
              <a:blipFill>
                <a:blip r:embed="rId3"/>
                <a:stretch>
                  <a:fillRect l="-97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BF1AB27F-8596-4749-8E46-C9FAA259211F}"/>
                  </a:ext>
                </a:extLst>
              </p:cNvPr>
              <p:cNvSpPr txBox="1">
                <a:spLocks noRot="1" noChangeArrowheads="1"/>
              </p:cNvSpPr>
              <p:nvPr/>
            </p:nvSpPr>
            <p:spPr>
              <a:xfrm>
                <a:off x="3276600" y="3242661"/>
                <a:ext cx="3764155" cy="605439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7950" indent="0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Y(f)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k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=−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k</m:t>
                        </m:r>
                        <m:sSub>
                          <m:sSubPr>
                            <m:ctrlPr>
                              <a:rPr lang="vi-V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nary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BF1AB27F-8596-4749-8E46-C9FAA259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242661"/>
                <a:ext cx="3764155" cy="605439"/>
              </a:xfrm>
              <a:prstGeom prst="rect">
                <a:avLst/>
              </a:prstGeom>
              <a:blipFill>
                <a:blip r:embed="rId4"/>
                <a:stretch>
                  <a:fillRect t="-79167" b="-14375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5145B39-663E-1443-AB17-C21C73DEC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49" y="4572000"/>
            <a:ext cx="5702300" cy="165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83B3FD4-0A5C-6149-9CD7-9ABF0AB19B0E}"/>
                  </a:ext>
                </a:extLst>
              </p:cNvPr>
              <p:cNvSpPr txBox="1">
                <a:spLocks noRot="1" noChangeArrowheads="1"/>
              </p:cNvSpPr>
              <p:nvPr/>
            </p:nvSpPr>
            <p:spPr>
              <a:xfrm>
                <a:off x="2971800" y="6019800"/>
                <a:ext cx="3764155" cy="605439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7950" indent="0">
                  <a:lnSpc>
                    <a:spcPct val="150000"/>
                  </a:lnSpc>
                  <a:buNone/>
                </a:pPr>
                <a:r>
                  <a:rPr lang="vi-VN" sz="2400" b="0" dirty="0">
                    <a:solidFill>
                      <a:srgbClr val="0000FF"/>
                    </a:solidFill>
                    <a:cs typeface="Arial"/>
                  </a:rPr>
                  <a:t>     </a:t>
                </a:r>
                <a14:m>
                  <m:oMath xmlns:m="http://schemas.openxmlformats.org/officeDocument/2006/math"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     </m:t>
                        </m:r>
                      </m:sub>
                    </m:sSub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   +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                       </m:t>
                        </m:r>
                      </m:sub>
                    </m:sSub>
                  </m:oMath>
                </a14:m>
                <a:endParaRPr lang="en-US"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83B3FD4-0A5C-6149-9CD7-9ABF0AB1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019800"/>
                <a:ext cx="3764155" cy="60543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632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Gợi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câu</a:t>
            </a:r>
            <a:r>
              <a:rPr lang="en-US" dirty="0">
                <a:latin typeface="Arial"/>
                <a:cs typeface="Arial"/>
              </a:rPr>
              <a:t> 3 - </a:t>
            </a:r>
            <a:r>
              <a:rPr lang="en-US" dirty="0" err="1">
                <a:latin typeface="Arial"/>
                <a:cs typeface="Arial"/>
              </a:rPr>
              <a:t>Bài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0" y="1219200"/>
                <a:ext cx="9144000" cy="5105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i="1">
                            <a:latin typeface="Cambria Math" panose="02040503050406030204" pitchFamily="18" charset="0"/>
                            <a:cs typeface="Arial"/>
                          </a:rPr>
                          <m:t>s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&gt;2</m:t>
                    </m:r>
                    <m:sSub>
                      <m:sSubPr>
                        <m:ctrlPr>
                          <a:rPr lang="vi-VN" sz="22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</m:sub>
                    </m:sSub>
                    <m:r>
                      <a:rPr lang="vi-VN" sz="2200" b="0" i="1" smtClean="0">
                        <a:latin typeface="Cambria Math" panose="02040503050406030204" pitchFamily="18" charset="0"/>
                        <a:cs typeface="Arial"/>
                      </a:rPr>
                      <m:t>; </m:t>
                    </m:r>
                  </m:oMath>
                </a14:m>
                <a:endParaRPr 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0" y="1219200"/>
                <a:ext cx="9144000" cy="5105400"/>
              </a:xfrm>
              <a:blipFill>
                <a:blip r:embed="rId2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BF1AB27F-8596-4749-8E46-C9FAA259211F}"/>
                  </a:ext>
                </a:extLst>
              </p:cNvPr>
              <p:cNvSpPr txBox="1">
                <a:spLocks noRot="1" noChangeArrowheads="1"/>
              </p:cNvSpPr>
              <p:nvPr/>
            </p:nvSpPr>
            <p:spPr>
              <a:xfrm>
                <a:off x="152400" y="1178359"/>
                <a:ext cx="8991600" cy="1387041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7950" indent="0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Y(f)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k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=−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k</m:t>
                        </m:r>
                        <m:sSub>
                          <m:sSubPr>
                            <m:ctrlPr>
                              <a:rPr lang="vi-V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nary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vi-VN" sz="2400" b="0" i="1" dirty="0">
                  <a:solidFill>
                    <a:srgbClr val="0000FF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107950" indent="0">
                  <a:lnSpc>
                    <a:spcPct val="150000"/>
                  </a:lnSpc>
                  <a:buNone/>
                </a:pPr>
                <a:r>
                  <a:rPr lang="vi-VN" sz="2400" b="0" dirty="0">
                    <a:solidFill>
                      <a:srgbClr val="0000FF"/>
                    </a:solidFill>
                    <a:cs typeface="Arial"/>
                  </a:rPr>
                  <a:t>        </a:t>
                </a:r>
                <a14:m>
                  <m:oMath xmlns:m="http://schemas.openxmlformats.org/officeDocument/2006/math"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d>
                      <m:dPr>
                        <m:ctrlP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</m:d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 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d>
                      <m:dPr>
                        <m:ctrlP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sSub>
                          <m:sSubPr>
                            <m:ctrlPr>
                              <a:rPr lang="vi-V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d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d>
                      <m:d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−2</m:t>
                        </m:r>
                        <m:sSub>
                          <m:sSubPr>
                            <m:ctrl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+</a:t>
                </a:r>
                <a:r>
                  <a:rPr lang="vi-VN" sz="2400" dirty="0">
                    <a:solidFill>
                      <a:srgbClr val="0000FF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d>
                      <m:d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sSub>
                          <m:sSubPr>
                            <m:ctrl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+ </a:t>
                </a:r>
                <a:r>
                  <a:rPr lang="vi-VN" sz="2400" dirty="0">
                    <a:solidFill>
                      <a:srgbClr val="0000FF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d>
                      <m:d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sSub>
                          <m:sSubPr>
                            <m:ctrl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vi-V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s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+…</a:t>
                </a: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BF1AB27F-8596-4749-8E46-C9FAA259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178359"/>
                <a:ext cx="8991600" cy="1387041"/>
              </a:xfrm>
              <a:prstGeom prst="rect">
                <a:avLst/>
              </a:prstGeom>
              <a:blipFill>
                <a:blip r:embed="rId3"/>
                <a:stretch>
                  <a:fillRect t="-33333" b="-630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5145B39-663E-1443-AB17-C21C73DEC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50" y="2547791"/>
            <a:ext cx="5702300" cy="165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83B3FD4-0A5C-6149-9CD7-9ABF0AB19B0E}"/>
                  </a:ext>
                </a:extLst>
              </p:cNvPr>
              <p:cNvSpPr txBox="1">
                <a:spLocks noRot="1" noChangeArrowheads="1"/>
              </p:cNvSpPr>
              <p:nvPr/>
            </p:nvSpPr>
            <p:spPr>
              <a:xfrm>
                <a:off x="2895600" y="3893991"/>
                <a:ext cx="3764155" cy="605439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7950" indent="0">
                  <a:lnSpc>
                    <a:spcPct val="150000"/>
                  </a:lnSpc>
                  <a:buNone/>
                </a:pPr>
                <a:r>
                  <a:rPr lang="vi-VN" sz="2400" b="0" dirty="0">
                    <a:solidFill>
                      <a:srgbClr val="0000FF"/>
                    </a:solidFill>
                    <a:cs typeface="Arial"/>
                  </a:rPr>
                  <a:t>     </a:t>
                </a:r>
                <a14:m>
                  <m:oMath xmlns:m="http://schemas.openxmlformats.org/officeDocument/2006/math"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     </m:t>
                        </m:r>
                      </m:sub>
                    </m:sSub>
                    <m:r>
                      <a:rPr lang="vi-V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   +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</m:t>
                        </m:r>
                        <m:r>
                          <a:rPr lang="vi-V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                       </m:t>
                        </m:r>
                      </m:sub>
                    </m:sSub>
                  </m:oMath>
                </a14:m>
                <a:endParaRPr lang="en-US"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83B3FD4-0A5C-6149-9CD7-9ABF0AB1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893991"/>
                <a:ext cx="3764155" cy="605439"/>
              </a:xfrm>
              <a:prstGeom prst="rect">
                <a:avLst/>
              </a:prstGeom>
              <a:blipFill>
                <a:blip r:embed="rId5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37B5CB7-3503-524D-871B-831B2D070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4807947"/>
            <a:ext cx="9051503" cy="20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niệm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thuật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viễn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9144000" cy="5105400"/>
          </a:xfrm>
        </p:spPr>
        <p:txBody>
          <a:bodyPr>
            <a:noAutofit/>
          </a:bodyPr>
          <a:lstStyle/>
          <a:p>
            <a:pPr marL="533400" indent="-533400">
              <a:lnSpc>
                <a:spcPct val="150000"/>
              </a:lnSpc>
              <a:spcBef>
                <a:spcPts val="0"/>
              </a:spcBef>
            </a:pP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Kỹ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sư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 (telecom engineer):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kế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giám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sát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lắp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đặt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/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phương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viễn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(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chuyển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mạch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sợi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quang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IP,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,…)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Cung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cấp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cao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-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Cung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cấp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giải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pháp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vô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tuyến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(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thoại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di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internet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cao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,…)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. . . . .</a:t>
            </a:r>
          </a:p>
        </p:txBody>
      </p:sp>
    </p:spTree>
    <p:extLst>
      <p:ext uri="{BB962C8B-B14F-4D97-AF65-F5344CB8AC3E}">
        <p14:creationId xmlns:p14="http://schemas.microsoft.com/office/powerpoint/2010/main" val="148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Mạng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lang="en-US" sz="24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tập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điểm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chúng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lại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nhau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sẽ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tạo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nên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liên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cấu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trúc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chặt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chẽ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rộng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khắp</a:t>
            </a:r>
            <a:endParaRPr lang="en-US" sz="24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Mạng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(telecommunications network):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xây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dựng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nhằm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trao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xa</a:t>
            </a:r>
            <a:r>
              <a:rPr lang="en-US" sz="24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Dịch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vụ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viễn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(telecommunications services)</a:t>
            </a:r>
            <a:r>
              <a:rPr lang="en-US" sz="2400" i="1" dirty="0">
                <a:solidFill>
                  <a:srgbClr val="003399"/>
                </a:solidFill>
                <a:latin typeface="Arial"/>
                <a:cs typeface="Arial"/>
              </a:rPr>
              <a:t>: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thái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trao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do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viễn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cung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cấp</a:t>
            </a:r>
            <a:endParaRPr lang="en-US" sz="24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533400" indent="-533400">
              <a:lnSpc>
                <a:spcPct val="150000"/>
              </a:lnSpc>
              <a:spcBef>
                <a:spcPct val="40000"/>
              </a:spcBef>
            </a:pP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viễn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ngày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nay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rất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phong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phú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đa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dạng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phục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nhu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cầu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trao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ngày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càng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cao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sử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dụng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228600"/>
            <a:ext cx="9144000" cy="76200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>
                <a:latin typeface="Arial"/>
                <a:cs typeface="Arial"/>
              </a:rPr>
              <a:t>Các khái niệm cơ bản về kỹ thuật viễn thông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DLNA (Digital Living Network </a:t>
            </a:r>
            <a:r>
              <a:rPr lang="vi-VN" dirty="0">
                <a:latin typeface="Arial"/>
                <a:cs typeface="Arial"/>
              </a:rPr>
              <a:t>Alliance)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1 – Mở 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1295400"/>
            <a:ext cx="89154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dirty="0">
                <a:latin typeface="Arial"/>
                <a:cs typeface="Arial"/>
              </a:rPr>
              <a:t>Các thành phần chính của mạng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400" y="1676400"/>
            <a:ext cx="8763000" cy="4267200"/>
            <a:chOff x="228600" y="2057400"/>
            <a:chExt cx="8763000" cy="42672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298700" y="3135313"/>
              <a:ext cx="750888" cy="828675"/>
            </a:xfrm>
            <a:prstGeom prst="ellipse">
              <a:avLst/>
            </a:prstGeom>
            <a:solidFill>
              <a:srgbClr val="FFFF99"/>
            </a:solidFill>
            <a:ln w="381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830512" y="5192713"/>
              <a:ext cx="750888" cy="827087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889500" y="3135313"/>
              <a:ext cx="750888" cy="828675"/>
            </a:xfrm>
            <a:prstGeom prst="ellipse">
              <a:avLst/>
            </a:prstGeom>
            <a:solidFill>
              <a:srgbClr val="FFFF99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035300" y="3554413"/>
              <a:ext cx="1874838" cy="0"/>
            </a:xfrm>
            <a:prstGeom prst="line">
              <a:avLst/>
            </a:prstGeom>
            <a:noFill/>
            <a:ln w="47625" cmpd="dbl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679700" y="3973513"/>
              <a:ext cx="374650" cy="1239837"/>
            </a:xfrm>
            <a:prstGeom prst="line">
              <a:avLst/>
            </a:prstGeom>
            <a:noFill/>
            <a:ln w="47625" cmpd="dbl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651125" y="2297113"/>
              <a:ext cx="0" cy="827087"/>
            </a:xfrm>
            <a:prstGeom prst="line">
              <a:avLst/>
            </a:prstGeom>
            <a:noFill/>
            <a:ln w="47625" cmpd="dbl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003550" y="2711450"/>
              <a:ext cx="584200" cy="62071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966913" y="2917825"/>
              <a:ext cx="374650" cy="41433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5276850" y="2503488"/>
              <a:ext cx="0" cy="6207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3352800" y="3733800"/>
              <a:ext cx="1600200" cy="1524000"/>
            </a:xfrm>
            <a:prstGeom prst="line">
              <a:avLst/>
            </a:prstGeom>
            <a:noFill/>
            <a:ln w="47625" cmpd="dbl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5613400" y="2703513"/>
              <a:ext cx="374650" cy="6207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5613401" y="3744913"/>
              <a:ext cx="711200" cy="7508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5651500" y="3538538"/>
              <a:ext cx="2438400" cy="0"/>
            </a:xfrm>
            <a:prstGeom prst="line">
              <a:avLst/>
            </a:prstGeom>
            <a:noFill/>
            <a:ln w="47625" cmpd="dbl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1443038" y="3744913"/>
              <a:ext cx="876300" cy="46513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6248400" y="4419600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1143000" y="4076700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5029200" y="2190690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1536700" y="2678113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5803900" y="2449513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378200" y="2449513"/>
              <a:ext cx="6731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tabLst>
                  <a:tab pos="742950" algn="l"/>
                  <a:tab pos="914400" algn="l"/>
                  <a:tab pos="3200400" algn="l"/>
                </a:tabLst>
              </a:pPr>
              <a:r>
                <a:rPr lang="en-US" sz="2000" b="1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  <a:sym typeface="Wingdings 2" pitchFamily="18" charset="2"/>
                </a:rPr>
                <a:t></a:t>
              </a:r>
            </a:p>
          </p:txBody>
        </p:sp>
        <p:sp>
          <p:nvSpPr>
            <p:cNvPr id="28" name="AutoShape 33"/>
            <p:cNvSpPr>
              <a:spLocks noChangeArrowheads="1"/>
            </p:cNvSpPr>
            <p:nvPr/>
          </p:nvSpPr>
          <p:spPr bwMode="auto">
            <a:xfrm>
              <a:off x="4038600" y="4876800"/>
              <a:ext cx="4724400" cy="1447800"/>
            </a:xfrm>
            <a:prstGeom prst="wedgeRoundRectCallout">
              <a:avLst>
                <a:gd name="adj1" fmla="val -22048"/>
                <a:gd name="adj2" fmla="val -111058"/>
                <a:gd name="adj3" fmla="val 16667"/>
              </a:avLst>
            </a:prstGeom>
            <a:solidFill>
              <a:schemeClr val="bg1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trung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tâm</a:t>
              </a:r>
              <a:r>
                <a:rPr lang="en-US" sz="2000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/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đài</a:t>
              </a:r>
              <a:r>
                <a:rPr lang="en-US" sz="2000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/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nút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mạng</a:t>
              </a:r>
              <a:r>
                <a:rPr lang="en-US" sz="2000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</a:p>
            <a:p>
              <a:pPr algn="ctr"/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thu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thập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tất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cả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nhu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cầu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của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đối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tượng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xử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lý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tin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tức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chuyển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mạch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để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tổ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việc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trao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đổi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tin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tức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giữa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đối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tượng</a:t>
              </a:r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9" name="AutoShape 34"/>
            <p:cNvSpPr>
              <a:spLocks noChangeArrowheads="1"/>
            </p:cNvSpPr>
            <p:nvPr/>
          </p:nvSpPr>
          <p:spPr bwMode="auto">
            <a:xfrm>
              <a:off x="304800" y="2057400"/>
              <a:ext cx="3886200" cy="914400"/>
            </a:xfrm>
            <a:prstGeom prst="wedgeRoundRectCallout">
              <a:avLst>
                <a:gd name="adj1" fmla="val -21100"/>
                <a:gd name="adj2" fmla="val 184077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thiết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bị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đầu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cuối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/</a:t>
              </a:r>
              <a:r>
                <a:rPr lang="en-US" sz="2000" i="1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thuê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bao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/user:</a:t>
              </a:r>
            </a:p>
            <a:p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đưa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tin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tức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và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lấy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tin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tức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.</a:t>
              </a:r>
              <a:endParaRPr lang="vi-VN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AutoShape 35"/>
            <p:cNvSpPr>
              <a:spLocks noChangeArrowheads="1"/>
            </p:cNvSpPr>
            <p:nvPr/>
          </p:nvSpPr>
          <p:spPr bwMode="auto">
            <a:xfrm>
              <a:off x="228600" y="4953000"/>
              <a:ext cx="2438400" cy="1295400"/>
            </a:xfrm>
            <a:prstGeom prst="wedgeRoundRectCallout">
              <a:avLst>
                <a:gd name="adj1" fmla="val 53316"/>
                <a:gd name="adj2" fmla="val -93155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đường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dây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trung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kế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sz="2000" i="1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 algn="ctr"/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kết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nối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đài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với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nhau</a:t>
              </a:r>
              <a:endParaRPr lang="vi-VN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AutoShape 36"/>
            <p:cNvSpPr>
              <a:spLocks noChangeArrowheads="1"/>
            </p:cNvSpPr>
            <p:nvPr/>
          </p:nvSpPr>
          <p:spPr bwMode="auto">
            <a:xfrm>
              <a:off x="6248400" y="2895600"/>
              <a:ext cx="2743200" cy="1219200"/>
            </a:xfrm>
            <a:prstGeom prst="wedgeRoundRectCallout">
              <a:avLst>
                <a:gd name="adj1" fmla="val -53819"/>
                <a:gd name="adj2" fmla="val 57421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đường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dây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thuê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bao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</a:p>
            <a:p>
              <a:pPr algn="ctr"/>
              <a:r>
                <a:rPr lang="en-US" sz="2000" i="1" dirty="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kết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nối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thuê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bao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với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đài</a:t>
              </a:r>
              <a:endParaRPr lang="vi-VN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11175</TotalTime>
  <Words>2761</Words>
  <Application>Microsoft Macintosh PowerPoint</Application>
  <PresentationFormat>On-screen Show (4:3)</PresentationFormat>
  <Paragraphs>382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Symbol</vt:lpstr>
      <vt:lpstr>Tahoma</vt:lpstr>
      <vt:lpstr>Times New Roman</vt:lpstr>
      <vt:lpstr>Tw Cen MT</vt:lpstr>
      <vt:lpstr>Wingdings</vt:lpstr>
      <vt:lpstr>Median</vt:lpstr>
      <vt:lpstr>Equation</vt:lpstr>
      <vt:lpstr>CHƯƠNG 1: mở đầu</vt:lpstr>
      <vt:lpstr>Nội dung</vt:lpstr>
      <vt:lpstr>Nội dung</vt:lpstr>
      <vt:lpstr>Các khái niệm ban đầu</vt:lpstr>
      <vt:lpstr>Các khái niệm ban đầu</vt:lpstr>
      <vt:lpstr>Các khái niệm cơ bản về kỹ thuật viễn thông</vt:lpstr>
      <vt:lpstr>PowerPoint Presentation</vt:lpstr>
      <vt:lpstr>DLNA (Digital Living Network Alliance)</vt:lpstr>
      <vt:lpstr>Các thành phần chính của mạng</vt:lpstr>
      <vt:lpstr>Mạng viễn thông tương tự và số</vt:lpstr>
      <vt:lpstr>Lịch sử viễn thông</vt:lpstr>
      <vt:lpstr>Nội dung</vt:lpstr>
      <vt:lpstr>Hệ thống thông tin đơn giản nhất</vt:lpstr>
      <vt:lpstr>Phân loại hệ thống thông tin</vt:lpstr>
      <vt:lpstr>Ưu điểm của hệ thống thông tin số so với hệ thống thông tin tương tự</vt:lpstr>
      <vt:lpstr>Khuyết điểm của hệ thống thông tin số so với hệ thống thông tin tương tự</vt:lpstr>
      <vt:lpstr>PowerPoint Presentation</vt:lpstr>
      <vt:lpstr>Hệ thống thông tin số điển hình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Kênh truyền (đường truyền) </vt:lpstr>
      <vt:lpstr>Kênh truyền vô tuyến </vt:lpstr>
      <vt:lpstr>Bài kiểm tra 15 phút (buổi 2)</vt:lpstr>
      <vt:lpstr>Nội dung</vt:lpstr>
      <vt:lpstr>Phân loại tín hiệu</vt:lpstr>
      <vt:lpstr>Tín hiệu xác định &amp; ngẫu nhiên</vt:lpstr>
      <vt:lpstr>PowerPoint Presentation</vt:lpstr>
      <vt:lpstr>PowerPoint Presentation</vt:lpstr>
      <vt:lpstr>Tín hiệu năng lượng &amp; công suất</vt:lpstr>
      <vt:lpstr>Phổ tín hiệu (spectrum)</vt:lpstr>
      <vt:lpstr>Phổ tín hiệu</vt:lpstr>
      <vt:lpstr>Ví dụ phổ tín hiệu</vt:lpstr>
      <vt:lpstr>Mật độ phổ</vt:lpstr>
      <vt:lpstr>Băng thông của tín hiệu số</vt:lpstr>
      <vt:lpstr>Tự tương quan</vt:lpstr>
      <vt:lpstr>Tự tương quan (tt)</vt:lpstr>
      <vt:lpstr>Truyền tín hiệu qua hệ thống</vt:lpstr>
      <vt:lpstr>Truyền tín hiệu qua hệ thống</vt:lpstr>
      <vt:lpstr>Hệ thống truyền dẫn lý tưởng</vt:lpstr>
      <vt:lpstr>Đáp ứng biên độ và pha</vt:lpstr>
      <vt:lpstr>Tín hiệu ngẫu nhiên</vt:lpstr>
      <vt:lpstr>Nhiễu trong hệ thống thông tin</vt:lpstr>
      <vt:lpstr>Minh hoạ ảnh hưởng của nhiễu</vt:lpstr>
      <vt:lpstr>Nhiễu nhiệt</vt:lpstr>
      <vt:lpstr>Nhiễu trắng</vt:lpstr>
      <vt:lpstr>Bài tập 2</vt:lpstr>
      <vt:lpstr>Gợi ý câu 3 - Bài tập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447</cp:revision>
  <dcterms:created xsi:type="dcterms:W3CDTF">2011-06-12T11:37:37Z</dcterms:created>
  <dcterms:modified xsi:type="dcterms:W3CDTF">2021-09-17T10:52:06Z</dcterms:modified>
</cp:coreProperties>
</file>